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14"/>
  </p:notesMasterIdLst>
  <p:sldIdLst>
    <p:sldId id="266" r:id="rId2"/>
    <p:sldId id="27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72" r:id="rId11"/>
    <p:sldId id="265" r:id="rId12"/>
    <p:sldId id="271" r:id="rId13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27B3FB4-ED8F-4D7E-A92D-10E33C4D1D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CF3A752-50F0-4CF6-A059-F7C505C80B8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3F2E0BC-5F7C-4C9C-AE53-F245460C89F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18411E6F-774B-4322-8CC5-6075F88096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D6BFA8F1-9FE1-427F-8C8F-BDB56AF852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7D8E5A38-AADB-456C-999C-1D3B38CED9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E31873-D0BE-4537-BDCE-A29AD714B98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68FC2425-3507-4E55-BD21-9017FA3AA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981075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" name="Line 40">
            <a:extLst>
              <a:ext uri="{FF2B5EF4-FFF2-40B4-BE49-F238E27FC236}">
                <a16:creationId xmlns:a16="http://schemas.microsoft.com/office/drawing/2014/main" id="{A00479C7-CD74-4ED2-A21A-8301F61AB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2852738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6" name="Picture 41" descr="zagreb_grb">
            <a:extLst>
              <a:ext uri="{FF2B5EF4-FFF2-40B4-BE49-F238E27FC236}">
                <a16:creationId xmlns:a16="http://schemas.microsoft.com/office/drawing/2014/main" id="{444BF072-9B1C-4C7A-A065-80BF4E5090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141663"/>
            <a:ext cx="1547813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hr-HR" altLang="en-US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6863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hr-HR" altLang="en-US"/>
              <a:t>Click to edit Master subtitle style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4BEF73C-3FD8-4338-B12F-F7490A73CD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80736-2E49-4F9A-9EAA-0E6956810DC3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AB466DC-E7A1-4D0E-BF76-43715FC68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5A8C816-21F1-461E-97E2-D7E3E1C5C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EE36E-C49F-45A2-A849-A44AFF672365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3960262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A17EFB-9379-479C-84E2-84B715A261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9EA95-5BBE-42E2-92E7-C9340A56E2D0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6D979A-4EE1-4D9E-A1D8-93A9F97322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5A1FE62-207A-4947-8090-0795F47964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F1859-9A76-4711-A46B-0B3C1A50F87A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63454731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C42682-59F1-4E13-ADAD-D92C5E2B49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56F3B-1AB6-4A83-87FF-F783C1C0F703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6A3257-F641-4DBB-A2DA-8EDC0B59D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C3037CB-5CF7-47F4-B390-683FB4500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EA18-1ABA-4481-B851-C2F4F1BD9CE1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19916069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3C0880-8C1C-4D06-83E1-F295B5EAB6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2BE65-D8D5-4556-B066-57FA3FB5E994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5ECC03-57FC-412D-9D98-C866AA3D4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DA34C47-C742-4A62-A96B-1538664E1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5F24B-3E9E-4010-ADA6-8B73D692ECAB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91531396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DD6A806-7464-4B05-B7A3-5EB06397F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90236-D1F2-4313-8E8A-D0515BFF0081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67A662-4890-4D6B-AF20-7AD85BDCDC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95D7C9C-A367-46ED-90C9-444D88996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3986-FF52-43C3-A97F-B0E61A911C98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27697763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860178-84F3-4111-8F92-D048C67412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67FD4-82ED-4357-9AC6-A1E840CDF20F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336143-F5CD-49C6-9C93-4BFCDC47F1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FC435EB-F2B6-4781-94A9-C72F51E940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E4D17-935E-44E1-8F8A-DC0378D62157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3714160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EF2F13-8B1A-44DB-BB0C-7996369657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7CC32-5399-4F19-B30B-E78B08614C2B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99100D-1A0C-490C-8DD0-6A6FF38A56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68EA295-6A27-4736-A979-4D2056CDF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F03C7-8E45-43F3-9772-4480A8FAAFB3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1840433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0B27753-F349-4CB1-89B0-E5EC4EE42A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A8C88-92CF-4C20-A183-FDD773D0BB7A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2030B7C-D05E-409A-8F64-D9788EAB39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CAE575A-3F0C-4C50-9365-B7B076113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06AD-1818-43ED-8E30-7CCFBB68BDFA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04007289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47C30D-17AF-48B2-A3F5-A28E2459AF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B16F-5883-4170-ADA4-AB31D44D5163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0608CF-4B18-4CC9-BEDD-28A2AF2E7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BF8D75A-48B4-4FCA-9E10-E572AC52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11468-E980-4598-B191-DD9CB7BC0B39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2727990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5E29978-E2CE-46D2-86AA-7EAAA93B3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F9A1F-20F1-45AF-A545-99ED20205303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124237D-99ED-45E7-9048-2F5B095CF0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3993B85-A509-4429-99E1-3A8AC1AF0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D0A9-88DA-4459-A2AB-FE9E00B53257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6584380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F0C4C5-4EFA-4DDD-B0E9-8336552D71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2263E-5CA9-407C-8419-0B5E57C0469D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A1A5B5-3789-42C5-8625-86A0D5F47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F5044C3-C4C6-4217-A455-32C51837EA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BF0F6-6D25-4622-9F64-44F93F1C87AB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09229912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4D6821-A082-4EC7-ADAF-60B9A3395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8A8E-1F32-4FA6-85CF-CCF70DE67AAA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99068E-375B-4AA9-ACDA-17CDE0C7F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0612AA3-5851-440E-ADA8-2BE05B930F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F147A-A5CE-42F6-9A2A-F1539346BCC7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2779632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E04DE43C-7514-4529-8F2F-E57D31D23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9A964C7-CB8F-4004-92B9-47213D366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B5619D-B60E-4E1D-B3EB-80A1ECA11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text styles</a:t>
            </a:r>
          </a:p>
          <a:p>
            <a:pPr lvl="1"/>
            <a:r>
              <a:rPr lang="hr-HR" altLang="en-US"/>
              <a:t>Second level</a:t>
            </a:r>
          </a:p>
          <a:p>
            <a:pPr lvl="2"/>
            <a:r>
              <a:rPr lang="hr-HR" altLang="en-US"/>
              <a:t>Third level</a:t>
            </a:r>
          </a:p>
          <a:p>
            <a:pPr lvl="3"/>
            <a:r>
              <a:rPr lang="hr-HR" altLang="en-US"/>
              <a:t>Fourth level</a:t>
            </a:r>
          </a:p>
          <a:p>
            <a:pPr lvl="4"/>
            <a:r>
              <a:rPr lang="hr-HR" altLang="en-US"/>
              <a:t>Fifth level</a:t>
            </a:r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A6CDE44F-320D-48A0-8DF5-229B40474D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3CDA91-FFFB-43F0-84B4-492AEF6DC77F}" type="datetime1">
              <a:rPr lang="hr-HR"/>
              <a:pPr>
                <a:defRPr/>
              </a:pPr>
              <a:t>12.6.2023.</a:t>
            </a:fld>
            <a:endParaRPr lang="hr-HR" altLang="en-US"/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A47A6F33-32EC-4F3C-97A8-95F15D11FA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en-US"/>
              <a:t>Grad Zagreb</a:t>
            </a:r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6D319E43-ED42-4FB2-85F0-3221507202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36BED6C0-FB55-49FF-9C90-1102159D26D1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  <p:pic>
        <p:nvPicPr>
          <p:cNvPr id="1032" name="Picture 40" descr="zagreb_grb">
            <a:extLst>
              <a:ext uri="{FF2B5EF4-FFF2-40B4-BE49-F238E27FC236}">
                <a16:creationId xmlns:a16="http://schemas.microsoft.com/office/drawing/2014/main" id="{B1D1F112-272A-4154-BD32-203220CE73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7155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Zagreb" TargetMode="External"/><Relationship Id="rId2" Type="http://schemas.openxmlformats.org/officeDocument/2006/relationships/hyperlink" Target="http://www.zagreb.h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71A7D768-DACA-4769-B98C-32FB4546BB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Grad Zagreb</a:t>
            </a:r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686560AB-0B63-41D6-9CA4-232C2249C2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71775" y="2997200"/>
            <a:ext cx="4392613" cy="2362200"/>
          </a:xfrm>
        </p:spPr>
        <p:txBody>
          <a:bodyPr/>
          <a:lstStyle/>
          <a:p>
            <a:pPr eaLnBrk="1" hangingPunct="1"/>
            <a:r>
              <a:rPr lang="hr-HR" altLang="sr-Latn-RS"/>
              <a:t>Ivana Zlatar</a:t>
            </a:r>
          </a:p>
        </p:txBody>
      </p:sp>
      <p:pic>
        <p:nvPicPr>
          <p:cNvPr id="4100" name="Picture 6" descr="Naslovna1">
            <a:extLst>
              <a:ext uri="{FF2B5EF4-FFF2-40B4-BE49-F238E27FC236}">
                <a16:creationId xmlns:a16="http://schemas.microsoft.com/office/drawing/2014/main" id="{E3B7EDC7-F2A0-4604-BDF3-EE763B79E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3025775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900EB221-8D30-4761-9396-3CCE29AF8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Zaključak</a:t>
            </a:r>
          </a:p>
        </p:txBody>
      </p:sp>
      <p:sp>
        <p:nvSpPr>
          <p:cNvPr id="13315" name="Rezervirano mjesto sadržaja 2">
            <a:extLst>
              <a:ext uri="{FF2B5EF4-FFF2-40B4-BE49-F238E27FC236}">
                <a16:creationId xmlns:a16="http://schemas.microsoft.com/office/drawing/2014/main" id="{9D07E25F-2157-4317-A1E1-A1EEF87323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/>
              <a:t>kulturno, političko i gospodarsko središte Republike Hrvatske</a:t>
            </a:r>
          </a:p>
          <a:p>
            <a:r>
              <a:rPr lang="hr-HR" altLang="sr-Latn-RS"/>
              <a:t>bogat brojnim znamenitostima koje je vrijedno posjetiti</a:t>
            </a:r>
          </a:p>
        </p:txBody>
      </p:sp>
      <p:sp>
        <p:nvSpPr>
          <p:cNvPr id="13316" name="Rezervirano mjesto datuma 3">
            <a:extLst>
              <a:ext uri="{FF2B5EF4-FFF2-40B4-BE49-F238E27FC236}">
                <a16:creationId xmlns:a16="http://schemas.microsoft.com/office/drawing/2014/main" id="{E7D98976-2A79-49F2-9BBA-1CF2EE8BA26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692806-941F-4A7E-9ECE-984656F0908F}" type="datetime1">
              <a:rPr lang="hr-HR" altLang="sr-Latn-RS" smtClean="0"/>
              <a:pPr/>
              <a:t>12.6.2023.</a:t>
            </a:fld>
            <a:endParaRPr lang="hr-HR" altLang="en-US"/>
          </a:p>
        </p:txBody>
      </p:sp>
      <p:sp>
        <p:nvSpPr>
          <p:cNvPr id="13317" name="Rezervirano mjesto podnožja 4">
            <a:extLst>
              <a:ext uri="{FF2B5EF4-FFF2-40B4-BE49-F238E27FC236}">
                <a16:creationId xmlns:a16="http://schemas.microsoft.com/office/drawing/2014/main" id="{45511623-CD55-4797-9A6E-3BEBE7AC9D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en-US"/>
              <a:t>Grad Zagreb</a:t>
            </a:r>
          </a:p>
        </p:txBody>
      </p:sp>
      <p:sp>
        <p:nvSpPr>
          <p:cNvPr id="13318" name="Rezervirano mjesto broja slajda 5">
            <a:extLst>
              <a:ext uri="{FF2B5EF4-FFF2-40B4-BE49-F238E27FC236}">
                <a16:creationId xmlns:a16="http://schemas.microsoft.com/office/drawing/2014/main" id="{FA80E977-4E39-47A4-B6C0-F9C4F6DF26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130F6D-D34A-4C58-8805-71BD6CC3FC08}" type="slidenum">
              <a:rPr lang="hr-HR" altLang="en-US" smtClean="0"/>
              <a:pPr/>
              <a:t>10</a:t>
            </a:fld>
            <a:endParaRPr lang="hr-H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>
            <a:extLst>
              <a:ext uri="{FF2B5EF4-FFF2-40B4-BE49-F238E27FC236}">
                <a16:creationId xmlns:a16="http://schemas.microsoft.com/office/drawing/2014/main" id="{3DA97E02-F52E-44D4-9055-5F334EB3731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ABE9F4-DE01-4014-97B1-937C6B2789B2}" type="datetime1">
              <a:rPr lang="hr-HR" altLang="sr-Latn-R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12.6.2023.</a:t>
            </a:fld>
            <a:endParaRPr lang="hr-HR" altLang="en-US" sz="1000"/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E0B15A34-086A-4DA9-9FBD-906FA512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1000"/>
              <a:t>Grad Zagreb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957759B3-8430-44CD-85F6-2EBD4423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03E454-2EDF-4670-BCD6-2FCC01B8F264}" type="slidenum">
              <a:rPr lang="hr-HR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hr-HR" altLang="en-US" sz="1000"/>
          </a:p>
        </p:txBody>
      </p:sp>
      <p:sp>
        <p:nvSpPr>
          <p:cNvPr id="14341" name="Rectangle 2">
            <a:extLst>
              <a:ext uri="{FF2B5EF4-FFF2-40B4-BE49-F238E27FC236}">
                <a16:creationId xmlns:a16="http://schemas.microsoft.com/office/drawing/2014/main" id="{1AE6E3F3-6C2A-4F9E-B677-D9B75B06C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Literatura:</a:t>
            </a:r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FA487724-55A3-4523-9479-8F3B18486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2305050"/>
          </a:xfrm>
        </p:spPr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r-HR" altLang="sr-Latn-RS"/>
              <a:t>Službene stranice grada Zagreba(2020., veljača) - </a:t>
            </a:r>
            <a:r>
              <a:rPr lang="hr-HR" altLang="sr-Latn-RS">
                <a:hlinkClick r:id="rId2"/>
              </a:rPr>
              <a:t>http://www.zagreb.hr/</a:t>
            </a:r>
            <a:r>
              <a:rPr lang="hr-HR" altLang="sr-Latn-RS"/>
              <a:t> - dostupno 4.2.2020.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hr-HR" altLang="sr-Latn-RS"/>
              <a:t>Zagreb (2020, veljača) - </a:t>
            </a:r>
            <a:r>
              <a:rPr lang="hr-HR" altLang="sr-Latn-RS">
                <a:hlinkClick r:id="rId3"/>
              </a:rPr>
              <a:t>http://hr.wikipedia.org/wiki/Zagreb</a:t>
            </a:r>
            <a:r>
              <a:rPr lang="hr-HR" altLang="sr-Latn-RS"/>
              <a:t>  dostupno 4.2.2020.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>
            <a:extLst>
              <a:ext uri="{FF2B5EF4-FFF2-40B4-BE49-F238E27FC236}">
                <a16:creationId xmlns:a16="http://schemas.microsoft.com/office/drawing/2014/main" id="{AB7F9E06-07FC-43B2-ACEA-749991B928B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0E87D7-E2AD-4BEF-A499-69AFF74D91EC}" type="datetime1">
              <a:rPr lang="hr-HR" altLang="sr-Latn-R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12.6.2023.</a:t>
            </a:fld>
            <a:endParaRPr lang="hr-HR" altLang="en-US" sz="1000"/>
          </a:p>
        </p:txBody>
      </p:sp>
      <p:sp>
        <p:nvSpPr>
          <p:cNvPr id="15363" name="Footer Placeholder 3">
            <a:extLst>
              <a:ext uri="{FF2B5EF4-FFF2-40B4-BE49-F238E27FC236}">
                <a16:creationId xmlns:a16="http://schemas.microsoft.com/office/drawing/2014/main" id="{7A2D0DED-AF72-4638-8A91-601411303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1000"/>
              <a:t>Grad Zagreb</a:t>
            </a:r>
          </a:p>
        </p:txBody>
      </p:sp>
      <p:sp>
        <p:nvSpPr>
          <p:cNvPr id="15364" name="Slide Number Placeholder 4">
            <a:extLst>
              <a:ext uri="{FF2B5EF4-FFF2-40B4-BE49-F238E27FC236}">
                <a16:creationId xmlns:a16="http://schemas.microsoft.com/office/drawing/2014/main" id="{C23C5A6D-7D29-4CA8-8FEC-AB3F477AA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225087-B53F-49BD-BC90-066BA65BDE9C}" type="slidenum">
              <a:rPr lang="hr-HR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hr-HR" altLang="en-US" sz="1000"/>
          </a:p>
        </p:txBody>
      </p:sp>
      <p:sp>
        <p:nvSpPr>
          <p:cNvPr id="15365" name="Rectangle 6">
            <a:extLst>
              <a:ext uri="{FF2B5EF4-FFF2-40B4-BE49-F238E27FC236}">
                <a16:creationId xmlns:a16="http://schemas.microsoft.com/office/drawing/2014/main" id="{459ACAFF-40CB-4890-B12E-47C75F4DB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1052513"/>
            <a:ext cx="7543800" cy="1295400"/>
          </a:xfrm>
        </p:spPr>
        <p:txBody>
          <a:bodyPr/>
          <a:lstStyle/>
          <a:p>
            <a:pPr algn="ctr" eaLnBrk="1" hangingPunct="1"/>
            <a:r>
              <a:rPr lang="hr-HR" altLang="sr-Latn-RS"/>
              <a:t>Hvala na pažnji!</a:t>
            </a:r>
          </a:p>
        </p:txBody>
      </p:sp>
      <p:pic>
        <p:nvPicPr>
          <p:cNvPr id="15366" name="Picture 7" descr="MC900286930[1]">
            <a:extLst>
              <a:ext uri="{FF2B5EF4-FFF2-40B4-BE49-F238E27FC236}">
                <a16:creationId xmlns:a16="http://schemas.microsoft.com/office/drawing/2014/main" id="{D1E3896A-5FFD-4050-B3A5-B39B0388D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349500"/>
            <a:ext cx="2484437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>
            <a:extLst>
              <a:ext uri="{FF2B5EF4-FFF2-40B4-BE49-F238E27FC236}">
                <a16:creationId xmlns:a16="http://schemas.microsoft.com/office/drawing/2014/main" id="{2C073E55-4B17-4BEC-9BDE-B8D7A1771C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E0A3C7-A689-4F66-9CA1-3C5BF5E64FF5}" type="datetime1">
              <a:rPr lang="hr-HR" altLang="sr-Latn-R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12.6.2023.</a:t>
            </a:fld>
            <a:endParaRPr lang="hr-HR" altLang="en-US" sz="1000"/>
          </a:p>
        </p:txBody>
      </p:sp>
      <p:sp>
        <p:nvSpPr>
          <p:cNvPr id="5123" name="Footer Placeholder 4">
            <a:extLst>
              <a:ext uri="{FF2B5EF4-FFF2-40B4-BE49-F238E27FC236}">
                <a16:creationId xmlns:a16="http://schemas.microsoft.com/office/drawing/2014/main" id="{0EF980C1-DE12-49BC-860D-AE94D9C6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1000"/>
              <a:t>Grad Zagreb</a:t>
            </a:r>
          </a:p>
        </p:txBody>
      </p:sp>
      <p:sp>
        <p:nvSpPr>
          <p:cNvPr id="5124" name="Slide Number Placeholder 5">
            <a:extLst>
              <a:ext uri="{FF2B5EF4-FFF2-40B4-BE49-F238E27FC236}">
                <a16:creationId xmlns:a16="http://schemas.microsoft.com/office/drawing/2014/main" id="{CD2C34EE-4B4F-4EBA-A3E7-E1BEB150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6EAB73-31BE-4EA3-8D03-4A45C88EA720}" type="slidenum">
              <a:rPr lang="hr-HR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hr-HR" altLang="en-US" sz="1000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62CB3F09-E37C-40EC-BA75-CA1AB65C5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Uvod</a:t>
            </a:r>
          </a:p>
        </p:txBody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9591EE97-4FF4-4DCC-8740-1A5453792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Osnovni podaci o Zagrebu</a:t>
            </a:r>
          </a:p>
          <a:p>
            <a:pPr eaLnBrk="1" hangingPunct="1"/>
            <a:r>
              <a:rPr lang="hr-HR" altLang="sr-Latn-RS"/>
              <a:t>Kratka povijest Zagreba</a:t>
            </a:r>
          </a:p>
          <a:p>
            <a:pPr eaLnBrk="1" hangingPunct="1"/>
            <a:r>
              <a:rPr lang="hr-HR" altLang="sr-Latn-RS"/>
              <a:t>Neke znamenitosti</a:t>
            </a:r>
          </a:p>
          <a:p>
            <a:pPr eaLnBrk="1" hangingPunct="1"/>
            <a:endParaRPr lang="hr-HR" alt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id="{9CB22946-A79F-4E1D-95A3-E3B558B0421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8A2597-3A53-4210-971D-53855E3AA096}" type="datetime1">
              <a:rPr lang="hr-HR" altLang="sr-Latn-R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12.6.2023.</a:t>
            </a:fld>
            <a:endParaRPr lang="hr-HR" altLang="en-US" sz="1000"/>
          </a:p>
        </p:txBody>
      </p:sp>
      <p:sp>
        <p:nvSpPr>
          <p:cNvPr id="6147" name="Footer Placeholder 4">
            <a:extLst>
              <a:ext uri="{FF2B5EF4-FFF2-40B4-BE49-F238E27FC236}">
                <a16:creationId xmlns:a16="http://schemas.microsoft.com/office/drawing/2014/main" id="{F8ADCF9D-4DDA-49B2-B72D-77AC37D7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1000"/>
              <a:t>Grad Zagreb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72296EF3-35C0-43AD-8F68-386230B8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D06329-4869-4355-B158-2C67B6D48C7D}" type="slidenum">
              <a:rPr lang="hr-HR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hr-HR" altLang="en-US" sz="1000"/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0A5F8077-EB6A-48DA-9810-DE6B3CA6B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pPr eaLnBrk="1" hangingPunct="1"/>
            <a:r>
              <a:rPr lang="hr-HR" altLang="sr-Latn-RS"/>
              <a:t>Zagreb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19F134B-842A-43F5-B4E8-F80988031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713" y="1693863"/>
            <a:ext cx="4619625" cy="3654425"/>
          </a:xfrm>
        </p:spPr>
        <p:txBody>
          <a:bodyPr/>
          <a:lstStyle/>
          <a:p>
            <a:pPr eaLnBrk="1" hangingPunct="1"/>
            <a:r>
              <a:rPr lang="hr-HR" altLang="sr-Latn-RS" b="1" dirty="0"/>
              <a:t>glavni grad Republike Hrvatske</a:t>
            </a:r>
          </a:p>
          <a:p>
            <a:pPr eaLnBrk="1" hangingPunct="1"/>
            <a:r>
              <a:rPr lang="hr-HR" altLang="sr-Latn-RS" dirty="0"/>
              <a:t>površina – 641 km</a:t>
            </a:r>
            <a:r>
              <a:rPr lang="hr-HR" altLang="sr-Latn-RS" baseline="30000" dirty="0"/>
              <a:t>2</a:t>
            </a:r>
          </a:p>
          <a:p>
            <a:pPr eaLnBrk="1" hangingPunct="1"/>
            <a:r>
              <a:rPr lang="hr-HR" altLang="sr-Latn-RS" dirty="0"/>
              <a:t>stanovništvo – </a:t>
            </a:r>
            <a:r>
              <a:rPr lang="hr-HR" altLang="sr-Latn-RS"/>
              <a:t>779 145</a:t>
            </a:r>
            <a:endParaRPr lang="hr-HR" altLang="sr-Latn-RS" dirty="0"/>
          </a:p>
        </p:txBody>
      </p:sp>
      <p:pic>
        <p:nvPicPr>
          <p:cNvPr id="3076" name="Picture 4" descr="naslovna2">
            <a:extLst>
              <a:ext uri="{FF2B5EF4-FFF2-40B4-BE49-F238E27FC236}">
                <a16:creationId xmlns:a16="http://schemas.microsoft.com/office/drawing/2014/main" id="{A041A4EE-716A-4C1E-97D6-3468F90A6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3" y="2060575"/>
            <a:ext cx="4011612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>
            <a:extLst>
              <a:ext uri="{FF2B5EF4-FFF2-40B4-BE49-F238E27FC236}">
                <a16:creationId xmlns:a16="http://schemas.microsoft.com/office/drawing/2014/main" id="{4D058F94-3620-4E38-9F0D-9927B82CF0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7F4BAE-C61E-4966-9D81-E542C6CD4C85}" type="datetime1">
              <a:rPr lang="hr-HR" altLang="sr-Latn-R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12.6.2023.</a:t>
            </a:fld>
            <a:endParaRPr lang="hr-HR" altLang="en-US" sz="1000"/>
          </a:p>
        </p:txBody>
      </p:sp>
      <p:sp>
        <p:nvSpPr>
          <p:cNvPr id="7171" name="Footer Placeholder 5">
            <a:extLst>
              <a:ext uri="{FF2B5EF4-FFF2-40B4-BE49-F238E27FC236}">
                <a16:creationId xmlns:a16="http://schemas.microsoft.com/office/drawing/2014/main" id="{B49E9CCD-06C7-43E7-847C-49B3B6FD3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2138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1000"/>
              <a:t>Grad Zagreb</a:t>
            </a:r>
          </a:p>
        </p:txBody>
      </p:sp>
      <p:sp>
        <p:nvSpPr>
          <p:cNvPr id="7172" name="Slide Number Placeholder 6">
            <a:extLst>
              <a:ext uri="{FF2B5EF4-FFF2-40B4-BE49-F238E27FC236}">
                <a16:creationId xmlns:a16="http://schemas.microsoft.com/office/drawing/2014/main" id="{970677F9-E967-4395-B145-660B262C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5400FD-E9E6-41C9-8856-E65EC5ED4D10}" type="slidenum">
              <a:rPr lang="hr-HR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hr-HR" altLang="en-US" sz="1000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E2F7B944-B1BE-483A-9C16-8018B0E1C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Položaj Zagreba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7B94D9-E122-43F7-81F2-5DAA302D6F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4608512" cy="4411662"/>
          </a:xfrm>
        </p:spPr>
        <p:txBody>
          <a:bodyPr/>
          <a:lstStyle/>
          <a:p>
            <a:pPr eaLnBrk="1" hangingPunct="1"/>
            <a:r>
              <a:rPr lang="hr-HR" altLang="sr-Latn-RS" sz="2600" b="1"/>
              <a:t>kontinenalna Hrvatska</a:t>
            </a:r>
          </a:p>
          <a:p>
            <a:pPr lvl="1" eaLnBrk="1" hangingPunct="1"/>
            <a:r>
              <a:rPr lang="hr-HR" altLang="sr-Latn-RS" sz="2200"/>
              <a:t>južni obronci Medvednice</a:t>
            </a:r>
          </a:p>
          <a:p>
            <a:pPr lvl="1" eaLnBrk="1" hangingPunct="1"/>
            <a:r>
              <a:rPr lang="hr-HR" altLang="sr-Latn-RS" sz="2200"/>
              <a:t>obala rijeke Save</a:t>
            </a:r>
          </a:p>
          <a:p>
            <a:pPr eaLnBrk="1" hangingPunct="1"/>
            <a:r>
              <a:rPr lang="hr-HR" altLang="sr-Latn-RS" sz="2600" b="1"/>
              <a:t>prometno čvorište puteva</a:t>
            </a:r>
            <a:r>
              <a:rPr lang="hr-HR" altLang="sr-Latn-RS" sz="2600"/>
              <a:t> između Srednje i Jugoistočne Europe te Jadranskog mora </a:t>
            </a:r>
          </a:p>
        </p:txBody>
      </p:sp>
      <p:pic>
        <p:nvPicPr>
          <p:cNvPr id="7175" name="Picture 7" descr="kartazagreba">
            <a:extLst>
              <a:ext uri="{FF2B5EF4-FFF2-40B4-BE49-F238E27FC236}">
                <a16:creationId xmlns:a16="http://schemas.microsoft.com/office/drawing/2014/main" id="{C841C58F-ADA1-48FB-9B77-991B80C4902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916113"/>
            <a:ext cx="3333750" cy="32575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>
            <a:extLst>
              <a:ext uri="{FF2B5EF4-FFF2-40B4-BE49-F238E27FC236}">
                <a16:creationId xmlns:a16="http://schemas.microsoft.com/office/drawing/2014/main" id="{C48D424A-9AA6-447F-82B7-712DB7860E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9D3966-4B3D-4EE9-AECC-A2D94DC0B0F6}" type="datetime1">
              <a:rPr lang="hr-HR" altLang="sr-Latn-R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12.6.2023.</a:t>
            </a:fld>
            <a:endParaRPr lang="hr-HR" altLang="en-US" sz="1000"/>
          </a:p>
        </p:txBody>
      </p:sp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C32AA728-3909-46F8-B005-5E235749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1000"/>
              <a:t>Grad Zagreb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91C8FA17-EEBA-4291-8476-E72A9C79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0FFCDC-80ED-424E-B73F-D94CF0ED30B1}" type="slidenum">
              <a:rPr lang="hr-HR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hr-HR" altLang="en-US" sz="100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2AACF7EB-CCD1-4A18-9460-4BE1EA128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Kratka povijest Zagreba</a:t>
            </a:r>
          </a:p>
        </p:txBody>
      </p:sp>
      <p:graphicFrame>
        <p:nvGraphicFramePr>
          <p:cNvPr id="5201" name="Group 81">
            <a:extLst>
              <a:ext uri="{FF2B5EF4-FFF2-40B4-BE49-F238E27FC236}">
                <a16:creationId xmlns:a16="http://schemas.microsoft.com/office/drawing/2014/main" id="{FEB51C3A-E786-4C7A-8C1C-48DBF396C1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1188" y="1844675"/>
          <a:ext cx="7640637" cy="3536949"/>
        </p:xfrm>
        <a:graphic>
          <a:graphicData uri="http://schemas.openxmlformats.org/drawingml/2006/table">
            <a:tbl>
              <a:tblPr/>
              <a:tblGrid>
                <a:gridCol w="259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Godina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Događaj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1094.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prvi pisani spomen Zagreba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1242.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slobodni kraljevski grad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rujna 1850.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ujedinjuju se Kaptol, Gradec i Vlaška Ves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 lipnja 1991.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kumimoji="0" lang="hr-HR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glavni grad Republike Hrvatske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>
            <a:extLst>
              <a:ext uri="{FF2B5EF4-FFF2-40B4-BE49-F238E27FC236}">
                <a16:creationId xmlns:a16="http://schemas.microsoft.com/office/drawing/2014/main" id="{F70F944E-5043-452C-A308-B3F17FD27A7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80FC7B-EC73-4185-879B-EB5B9FC8D84B}" type="datetime1">
              <a:rPr lang="hr-HR" altLang="sr-Latn-R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12.6.2023.</a:t>
            </a:fld>
            <a:endParaRPr lang="hr-HR" altLang="en-US" sz="1000"/>
          </a:p>
        </p:txBody>
      </p:sp>
      <p:sp>
        <p:nvSpPr>
          <p:cNvPr id="9219" name="Footer Placeholder 3">
            <a:extLst>
              <a:ext uri="{FF2B5EF4-FFF2-40B4-BE49-F238E27FC236}">
                <a16:creationId xmlns:a16="http://schemas.microsoft.com/office/drawing/2014/main" id="{E310DA40-2DFB-4C36-978A-76A607BA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1000"/>
              <a:t>Grad Zagreb</a:t>
            </a:r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CB9315C1-6A51-4654-AAE0-A5839F04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E253DD-DD18-4497-938D-419D1B67A82B}" type="slidenum">
              <a:rPr lang="hr-HR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hr-HR" altLang="en-US" sz="1000"/>
          </a:p>
        </p:txBody>
      </p:sp>
      <p:sp>
        <p:nvSpPr>
          <p:cNvPr id="9221" name="Rectangle 6">
            <a:extLst>
              <a:ext uri="{FF2B5EF4-FFF2-40B4-BE49-F238E27FC236}">
                <a16:creationId xmlns:a16="http://schemas.microsoft.com/office/drawing/2014/main" id="{D810065D-6E21-4E46-8C68-35D78808F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060575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/>
              <a:t>Neke znamenitosti Zagreba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>
            <a:extLst>
              <a:ext uri="{FF2B5EF4-FFF2-40B4-BE49-F238E27FC236}">
                <a16:creationId xmlns:a16="http://schemas.microsoft.com/office/drawing/2014/main" id="{2092F551-AA19-4805-AA2A-C161AD4716B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4415FB-E0F0-4989-AD13-11D5FC70A861}" type="datetime1">
              <a:rPr lang="hr-HR" altLang="sr-Latn-R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12.6.2023.</a:t>
            </a:fld>
            <a:endParaRPr lang="hr-HR" altLang="en-US" sz="1000"/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3602B69C-4D17-49F5-B30B-68665D31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1000"/>
              <a:t>Grad Zagreb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31237840-96C9-4A11-9ACD-3C17A1A6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4061B7-5889-48B1-805E-39236CF6DB14}" type="slidenum">
              <a:rPr lang="hr-HR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hr-HR" altLang="en-US" sz="1000"/>
          </a:p>
        </p:txBody>
      </p:sp>
      <p:sp>
        <p:nvSpPr>
          <p:cNvPr id="10245" name="Rectangle 14">
            <a:extLst>
              <a:ext uri="{FF2B5EF4-FFF2-40B4-BE49-F238E27FC236}">
                <a16:creationId xmlns:a16="http://schemas.microsoft.com/office/drawing/2014/main" id="{3C3C5757-2214-480B-9451-4EC9A4613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pPr eaLnBrk="1" hangingPunct="1"/>
            <a:r>
              <a:rPr lang="hr-HR" altLang="sr-Latn-RS"/>
              <a:t>Trg sv. Marka</a:t>
            </a:r>
          </a:p>
        </p:txBody>
      </p:sp>
      <p:sp>
        <p:nvSpPr>
          <p:cNvPr id="17423" name="Rectangle 15">
            <a:extLst>
              <a:ext uri="{FF2B5EF4-FFF2-40B4-BE49-F238E27FC236}">
                <a16:creationId xmlns:a16="http://schemas.microsoft.com/office/drawing/2014/main" id="{F76D9BEF-04EC-47A0-996D-091AF95FB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4186237" cy="4733925"/>
          </a:xfrm>
        </p:spPr>
        <p:txBody>
          <a:bodyPr/>
          <a:lstStyle/>
          <a:p>
            <a:pPr eaLnBrk="1" hangingPunct="1"/>
            <a:r>
              <a:rPr lang="hr-HR" altLang="sr-Latn-RS"/>
              <a:t>glavni trg Gornjeg grada</a:t>
            </a:r>
          </a:p>
          <a:p>
            <a:pPr eaLnBrk="1" hangingPunct="1"/>
            <a:r>
              <a:rPr lang="hr-HR" altLang="sr-Latn-RS" b="1"/>
              <a:t>političko sjedište Hrvatske</a:t>
            </a:r>
          </a:p>
          <a:p>
            <a:pPr eaLnBrk="1" hangingPunct="1"/>
            <a:r>
              <a:rPr lang="hr-HR" altLang="sr-Latn-RS"/>
              <a:t>zgrade Hrvatskog sabora, Vlade i Gradske skupštine</a:t>
            </a:r>
          </a:p>
          <a:p>
            <a:pPr eaLnBrk="1" hangingPunct="1"/>
            <a:r>
              <a:rPr lang="hr-HR" altLang="sr-Latn-RS" b="1"/>
              <a:t>crkva sv. Marka</a:t>
            </a:r>
          </a:p>
        </p:txBody>
      </p:sp>
      <p:pic>
        <p:nvPicPr>
          <p:cNvPr id="17424" name="Picture 16" descr="Crkva_sv_Marka">
            <a:extLst>
              <a:ext uri="{FF2B5EF4-FFF2-40B4-BE49-F238E27FC236}">
                <a16:creationId xmlns:a16="http://schemas.microsoft.com/office/drawing/2014/main" id="{537A480A-042A-4C47-892B-70153A596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428750"/>
            <a:ext cx="3455988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>
            <a:extLst>
              <a:ext uri="{FF2B5EF4-FFF2-40B4-BE49-F238E27FC236}">
                <a16:creationId xmlns:a16="http://schemas.microsoft.com/office/drawing/2014/main" id="{2F911A07-7496-4FC9-8E00-F319671768C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921DE7-9CFF-4F2F-8D3B-CE5D348FEFF0}" type="datetime1">
              <a:rPr lang="hr-HR" altLang="sr-Latn-R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12.6.2023.</a:t>
            </a:fld>
            <a:endParaRPr lang="hr-HR" altLang="en-US" sz="1000"/>
          </a:p>
        </p:txBody>
      </p:sp>
      <p:sp>
        <p:nvSpPr>
          <p:cNvPr id="11267" name="Footer Placeholder 4">
            <a:extLst>
              <a:ext uri="{FF2B5EF4-FFF2-40B4-BE49-F238E27FC236}">
                <a16:creationId xmlns:a16="http://schemas.microsoft.com/office/drawing/2014/main" id="{EFF8E0BA-8F80-4398-8D8C-99CFAE68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1000"/>
              <a:t>Grad Zagreb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D35D2A07-D02D-410E-A57C-331B94E0E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0E46F1-C07B-4263-9B5F-9935576874F8}" type="slidenum">
              <a:rPr lang="hr-HR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hr-HR" altLang="en-US" sz="1000"/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F7FD0849-C9AF-48C0-89B6-81D3E6AD9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Zagrebačka katedrala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710C358-3A09-4921-AC59-14AA8A2EF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59338" y="1700213"/>
            <a:ext cx="4033837" cy="4411662"/>
          </a:xfrm>
        </p:spPr>
        <p:txBody>
          <a:bodyPr/>
          <a:lstStyle/>
          <a:p>
            <a:pPr eaLnBrk="1" hangingPunct="1"/>
            <a:r>
              <a:rPr lang="hr-HR" altLang="sr-Latn-RS"/>
              <a:t>Kaptol </a:t>
            </a:r>
          </a:p>
          <a:p>
            <a:pPr eaLnBrk="1" hangingPunct="1"/>
            <a:r>
              <a:rPr lang="hr-HR" altLang="sr-Latn-RS" b="1"/>
              <a:t>središte crkvenih institucija</a:t>
            </a:r>
          </a:p>
          <a:p>
            <a:pPr eaLnBrk="1" hangingPunct="1"/>
            <a:r>
              <a:rPr lang="hr-HR" altLang="sr-Latn-RS"/>
              <a:t>smatra se najvišom građevinom u Hrvatskoj</a:t>
            </a:r>
          </a:p>
          <a:p>
            <a:pPr eaLnBrk="1" hangingPunct="1"/>
            <a:r>
              <a:rPr lang="hr-HR" altLang="sr-Latn-RS"/>
              <a:t>neogotički izgled</a:t>
            </a:r>
          </a:p>
        </p:txBody>
      </p:sp>
      <p:pic>
        <p:nvPicPr>
          <p:cNvPr id="24580" name="Picture 4" descr="katedrala2">
            <a:extLst>
              <a:ext uri="{FF2B5EF4-FFF2-40B4-BE49-F238E27FC236}">
                <a16:creationId xmlns:a16="http://schemas.microsoft.com/office/drawing/2014/main" id="{F36EDF57-E5CB-4D89-8E61-7C3FF1490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00213"/>
            <a:ext cx="32924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>
            <a:extLst>
              <a:ext uri="{FF2B5EF4-FFF2-40B4-BE49-F238E27FC236}">
                <a16:creationId xmlns:a16="http://schemas.microsoft.com/office/drawing/2014/main" id="{4EA2CA1B-4262-4DC0-AC99-500BB9C1CDE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998F50-1969-4740-A92E-2F5305D8F21D}" type="datetime1">
              <a:rPr lang="hr-HR" altLang="sr-Latn-R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12.6.2023.</a:t>
            </a:fld>
            <a:endParaRPr lang="hr-HR" altLang="en-US" sz="1000"/>
          </a:p>
        </p:txBody>
      </p:sp>
      <p:sp>
        <p:nvSpPr>
          <p:cNvPr id="12291" name="Footer Placeholder 4">
            <a:extLst>
              <a:ext uri="{FF2B5EF4-FFF2-40B4-BE49-F238E27FC236}">
                <a16:creationId xmlns:a16="http://schemas.microsoft.com/office/drawing/2014/main" id="{D9A776C0-6057-46EF-B56E-2BFDF96F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1000"/>
              <a:t>Grad Zagreb</a:t>
            </a:r>
          </a:p>
        </p:txBody>
      </p:sp>
      <p:sp>
        <p:nvSpPr>
          <p:cNvPr id="12292" name="Slide Number Placeholder 5">
            <a:extLst>
              <a:ext uri="{FF2B5EF4-FFF2-40B4-BE49-F238E27FC236}">
                <a16:creationId xmlns:a16="http://schemas.microsoft.com/office/drawing/2014/main" id="{BAFE25C1-B131-421F-8FE1-927A51E6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0720FA-53A5-46BE-9269-5DCB9317A07E}" type="slidenum">
              <a:rPr lang="hr-HR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hr-HR" altLang="en-US" sz="1000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A3127084-5DA0-443D-BCCA-E84FD5C38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7543800" cy="941387"/>
          </a:xfrm>
        </p:spPr>
        <p:txBody>
          <a:bodyPr/>
          <a:lstStyle/>
          <a:p>
            <a:pPr eaLnBrk="1" hangingPunct="1"/>
            <a:r>
              <a:rPr lang="hr-HR" altLang="sr-Latn-RS"/>
              <a:t>Trg bana Jelačića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0C26054-EB9B-4D89-8EDE-FB9783037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4652963"/>
            <a:ext cx="8280400" cy="1584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b="1"/>
              <a:t>glavni i najveći trg Zagreba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/>
              <a:t>izgrađen u 19. i prvoj polovici 20. stoljeća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/>
              <a:t>spomenik banu Josipu Jelačiću</a:t>
            </a:r>
          </a:p>
        </p:txBody>
      </p:sp>
      <p:pic>
        <p:nvPicPr>
          <p:cNvPr id="25604" name="Picture 4" descr="Trg_bana1">
            <a:extLst>
              <a:ext uri="{FF2B5EF4-FFF2-40B4-BE49-F238E27FC236}">
                <a16:creationId xmlns:a16="http://schemas.microsoft.com/office/drawing/2014/main" id="{11859741-7E84-49DB-B04B-8BE4C8EF5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84313"/>
            <a:ext cx="37449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518</TotalTime>
  <Words>261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Network</vt:lpstr>
      <vt:lpstr>Grad Zagreb</vt:lpstr>
      <vt:lpstr>Uvod</vt:lpstr>
      <vt:lpstr>Zagreb</vt:lpstr>
      <vt:lpstr>Položaj Zagreba</vt:lpstr>
      <vt:lpstr>Kratka povijest Zagreba</vt:lpstr>
      <vt:lpstr>Neke znamenitosti Zagreba</vt:lpstr>
      <vt:lpstr>Trg sv. Marka</vt:lpstr>
      <vt:lpstr>Zagrebačka katedrala</vt:lpstr>
      <vt:lpstr>Trg bana Jelačića</vt:lpstr>
      <vt:lpstr>Zaključak</vt:lpstr>
      <vt:lpstr>Literatura: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Zagrebačka XV. Gimnazija (MIOC)</dc:title>
  <dc:creator>Ivana</dc:creator>
  <cp:lastModifiedBy>Ivana Zlatar</cp:lastModifiedBy>
  <cp:revision>24</cp:revision>
  <dcterms:created xsi:type="dcterms:W3CDTF">2012-05-11T11:18:30Z</dcterms:created>
  <dcterms:modified xsi:type="dcterms:W3CDTF">2023-06-12T14:43:09Z</dcterms:modified>
</cp:coreProperties>
</file>