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3" r:id="rId1"/>
  </p:sldMasterIdLst>
  <p:notesMasterIdLst>
    <p:notesMasterId r:id="rId13"/>
  </p:notesMasterIdLst>
  <p:sldIdLst>
    <p:sldId id="266" r:id="rId2"/>
    <p:sldId id="257" r:id="rId3"/>
    <p:sldId id="258" r:id="rId4"/>
    <p:sldId id="273" r:id="rId5"/>
    <p:sldId id="261" r:id="rId6"/>
    <p:sldId id="262" r:id="rId7"/>
    <p:sldId id="263" r:id="rId8"/>
    <p:sldId id="264" r:id="rId9"/>
    <p:sldId id="272" r:id="rId10"/>
    <p:sldId id="265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F0B9A-D61B-47D9-A68B-651B8D6CAAF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E3EA02B-2F29-4174-BEF3-58D4B2F6C809}">
      <dgm:prSet phldrT="[Tekst]"/>
      <dgm:spPr/>
      <dgm:t>
        <a:bodyPr/>
        <a:lstStyle/>
        <a:p>
          <a:r>
            <a:rPr lang="hr-HR" dirty="0"/>
            <a:t>1094.</a:t>
          </a:r>
        </a:p>
      </dgm:t>
    </dgm:pt>
    <dgm:pt modelId="{BB4C6AF8-F463-4B86-8B7B-A36B0FF30E09}" type="parTrans" cxnId="{5D527312-ABFF-49CB-AEF2-CD058FB928F3}">
      <dgm:prSet/>
      <dgm:spPr/>
      <dgm:t>
        <a:bodyPr/>
        <a:lstStyle/>
        <a:p>
          <a:endParaRPr lang="hr-HR"/>
        </a:p>
      </dgm:t>
    </dgm:pt>
    <dgm:pt modelId="{7543CC65-F832-4070-8254-60FE3B970176}" type="sibTrans" cxnId="{5D527312-ABFF-49CB-AEF2-CD058FB928F3}">
      <dgm:prSet/>
      <dgm:spPr/>
      <dgm:t>
        <a:bodyPr/>
        <a:lstStyle/>
        <a:p>
          <a:endParaRPr lang="hr-HR"/>
        </a:p>
      </dgm:t>
    </dgm:pt>
    <dgm:pt modelId="{605BC572-1BEB-4829-AF33-439DD7CA81CA}">
      <dgm:prSet phldrT="[Tekst]"/>
      <dgm:spPr/>
      <dgm:t>
        <a:bodyPr/>
        <a:lstStyle/>
        <a:p>
          <a:r>
            <a:rPr lang="hr-HR" dirty="0"/>
            <a:t>prvi pisani spomen Zagreba</a:t>
          </a:r>
        </a:p>
      </dgm:t>
    </dgm:pt>
    <dgm:pt modelId="{1FE89B63-E097-47A6-84C7-E5663211A14A}" type="parTrans" cxnId="{66011D53-353A-41B5-8DA7-0A897F123062}">
      <dgm:prSet/>
      <dgm:spPr/>
      <dgm:t>
        <a:bodyPr/>
        <a:lstStyle/>
        <a:p>
          <a:endParaRPr lang="hr-HR"/>
        </a:p>
      </dgm:t>
    </dgm:pt>
    <dgm:pt modelId="{29A727CA-802F-437B-861F-D952C2D9DA41}" type="sibTrans" cxnId="{66011D53-353A-41B5-8DA7-0A897F123062}">
      <dgm:prSet/>
      <dgm:spPr/>
      <dgm:t>
        <a:bodyPr/>
        <a:lstStyle/>
        <a:p>
          <a:endParaRPr lang="hr-HR"/>
        </a:p>
      </dgm:t>
    </dgm:pt>
    <dgm:pt modelId="{4CC53CBE-99D7-438F-91A0-6AA02FE610DB}">
      <dgm:prSet phldrT="[Tekst]"/>
      <dgm:spPr/>
      <dgm:t>
        <a:bodyPr/>
        <a:lstStyle/>
        <a:p>
          <a:r>
            <a:rPr lang="hr-HR" dirty="0"/>
            <a:t>1242. </a:t>
          </a:r>
        </a:p>
      </dgm:t>
    </dgm:pt>
    <dgm:pt modelId="{CB81807A-CE28-4863-B832-DE990EE3121E}" type="parTrans" cxnId="{666C9A51-A279-4A51-85C7-F6ACD71477FD}">
      <dgm:prSet/>
      <dgm:spPr/>
      <dgm:t>
        <a:bodyPr/>
        <a:lstStyle/>
        <a:p>
          <a:endParaRPr lang="hr-HR"/>
        </a:p>
      </dgm:t>
    </dgm:pt>
    <dgm:pt modelId="{13131BE7-2D73-4B74-A30E-65197D2C5A6C}" type="sibTrans" cxnId="{666C9A51-A279-4A51-85C7-F6ACD71477FD}">
      <dgm:prSet/>
      <dgm:spPr/>
      <dgm:t>
        <a:bodyPr/>
        <a:lstStyle/>
        <a:p>
          <a:endParaRPr lang="hr-HR"/>
        </a:p>
      </dgm:t>
    </dgm:pt>
    <dgm:pt modelId="{1C4983D0-2B2C-4A02-863D-7147F805160C}">
      <dgm:prSet phldrT="[Tekst]"/>
      <dgm:spPr/>
      <dgm:t>
        <a:bodyPr/>
        <a:lstStyle/>
        <a:p>
          <a:r>
            <a:rPr lang="hr-HR" dirty="0"/>
            <a:t>slobodni kraljevski grad</a:t>
          </a:r>
        </a:p>
      </dgm:t>
    </dgm:pt>
    <dgm:pt modelId="{7DC67746-8BCD-4441-9B1B-4B9DE6DE38C5}" type="parTrans" cxnId="{143F18E1-13B5-4FE2-9FF3-D806A490A41C}">
      <dgm:prSet/>
      <dgm:spPr/>
      <dgm:t>
        <a:bodyPr/>
        <a:lstStyle/>
        <a:p>
          <a:endParaRPr lang="hr-HR"/>
        </a:p>
      </dgm:t>
    </dgm:pt>
    <dgm:pt modelId="{B02CA346-C5E8-4128-A9EF-580690FB28BA}" type="sibTrans" cxnId="{143F18E1-13B5-4FE2-9FF3-D806A490A41C}">
      <dgm:prSet/>
      <dgm:spPr/>
      <dgm:t>
        <a:bodyPr/>
        <a:lstStyle/>
        <a:p>
          <a:endParaRPr lang="hr-HR"/>
        </a:p>
      </dgm:t>
    </dgm:pt>
    <dgm:pt modelId="{BE70BDCA-1481-4AEE-8ECF-EFE43D75E5EF}">
      <dgm:prSet phldrT="[Tekst]"/>
      <dgm:spPr/>
      <dgm:t>
        <a:bodyPr/>
        <a:lstStyle/>
        <a:p>
          <a:r>
            <a:rPr lang="hr-HR" dirty="0"/>
            <a:t>7.9.1850. </a:t>
          </a:r>
        </a:p>
      </dgm:t>
    </dgm:pt>
    <dgm:pt modelId="{846F9B4B-C135-459F-8F8B-75E8BCEC1612}" type="parTrans" cxnId="{734DF989-3D9C-41D3-9401-E5C90393FF82}">
      <dgm:prSet/>
      <dgm:spPr/>
      <dgm:t>
        <a:bodyPr/>
        <a:lstStyle/>
        <a:p>
          <a:endParaRPr lang="hr-HR"/>
        </a:p>
      </dgm:t>
    </dgm:pt>
    <dgm:pt modelId="{88EA8DC0-1FAD-49EA-ACD0-8B201577B96D}" type="sibTrans" cxnId="{734DF989-3D9C-41D3-9401-E5C90393FF82}">
      <dgm:prSet/>
      <dgm:spPr/>
      <dgm:t>
        <a:bodyPr/>
        <a:lstStyle/>
        <a:p>
          <a:endParaRPr lang="hr-HR"/>
        </a:p>
      </dgm:t>
    </dgm:pt>
    <dgm:pt modelId="{220B5551-EEFC-4895-B103-F562B923F158}">
      <dgm:prSet phldrT="[Tekst]"/>
      <dgm:spPr/>
      <dgm:t>
        <a:bodyPr/>
        <a:lstStyle/>
        <a:p>
          <a:r>
            <a:rPr lang="hr-HR" dirty="0"/>
            <a:t>ujedinjuju se Kaptol, Gradec i Vlaška Ves</a:t>
          </a:r>
        </a:p>
      </dgm:t>
    </dgm:pt>
    <dgm:pt modelId="{6D891604-C230-45CD-B40B-AAF7901830EE}" type="parTrans" cxnId="{5B9DD93D-4C21-41AA-995C-27581E6CA642}">
      <dgm:prSet/>
      <dgm:spPr/>
      <dgm:t>
        <a:bodyPr/>
        <a:lstStyle/>
        <a:p>
          <a:endParaRPr lang="hr-HR"/>
        </a:p>
      </dgm:t>
    </dgm:pt>
    <dgm:pt modelId="{4A9FEF91-D658-40D4-B2C6-268ABDA1FF97}" type="sibTrans" cxnId="{5B9DD93D-4C21-41AA-995C-27581E6CA642}">
      <dgm:prSet/>
      <dgm:spPr/>
      <dgm:t>
        <a:bodyPr/>
        <a:lstStyle/>
        <a:p>
          <a:endParaRPr lang="hr-HR"/>
        </a:p>
      </dgm:t>
    </dgm:pt>
    <dgm:pt modelId="{9B989C42-8A8D-4768-B80D-FAF217683F9E}">
      <dgm:prSet phldrT="[Tekst]"/>
      <dgm:spPr/>
      <dgm:t>
        <a:bodyPr/>
        <a:lstStyle/>
        <a:p>
          <a:r>
            <a:rPr lang="hr-HR" dirty="0"/>
            <a:t>25.6.1991. </a:t>
          </a:r>
        </a:p>
      </dgm:t>
    </dgm:pt>
    <dgm:pt modelId="{3FBEA208-EBEA-4F01-91A4-1355ADF39030}" type="sibTrans" cxnId="{62C37057-1BF2-4B1B-8031-5FEE16EF7665}">
      <dgm:prSet/>
      <dgm:spPr/>
      <dgm:t>
        <a:bodyPr/>
        <a:lstStyle/>
        <a:p>
          <a:endParaRPr lang="hr-HR"/>
        </a:p>
      </dgm:t>
    </dgm:pt>
    <dgm:pt modelId="{FCC73CC5-6203-49A2-9B1B-39DBDB22E2D9}" type="parTrans" cxnId="{62C37057-1BF2-4B1B-8031-5FEE16EF7665}">
      <dgm:prSet/>
      <dgm:spPr/>
      <dgm:t>
        <a:bodyPr/>
        <a:lstStyle/>
        <a:p>
          <a:endParaRPr lang="hr-HR"/>
        </a:p>
      </dgm:t>
    </dgm:pt>
    <dgm:pt modelId="{F89042C6-C8C8-4253-A168-156096A93513}">
      <dgm:prSet phldrT="[Tekst]"/>
      <dgm:spPr/>
      <dgm:t>
        <a:bodyPr/>
        <a:lstStyle/>
        <a:p>
          <a:r>
            <a:rPr lang="hr-HR" dirty="0"/>
            <a:t>glavni grad Republike Hrvatske</a:t>
          </a:r>
        </a:p>
      </dgm:t>
    </dgm:pt>
    <dgm:pt modelId="{41C0378D-20EC-4B73-B429-0FD25C4D7F10}" type="sibTrans" cxnId="{BE444A1E-A4AE-4F07-9FD3-46676C740E21}">
      <dgm:prSet/>
      <dgm:spPr/>
      <dgm:t>
        <a:bodyPr/>
        <a:lstStyle/>
        <a:p>
          <a:endParaRPr lang="hr-HR"/>
        </a:p>
      </dgm:t>
    </dgm:pt>
    <dgm:pt modelId="{E163819F-74D9-4BC2-86C2-32D35C3536EA}" type="parTrans" cxnId="{BE444A1E-A4AE-4F07-9FD3-46676C740E21}">
      <dgm:prSet/>
      <dgm:spPr/>
      <dgm:t>
        <a:bodyPr/>
        <a:lstStyle/>
        <a:p>
          <a:endParaRPr lang="hr-HR"/>
        </a:p>
      </dgm:t>
    </dgm:pt>
    <dgm:pt modelId="{D417918B-46D5-42E2-BB16-9E58BB385A74}" type="pres">
      <dgm:prSet presAssocID="{931F0B9A-D61B-47D9-A68B-651B8D6CAAF4}" presName="linearFlow" presStyleCnt="0">
        <dgm:presLayoutVars>
          <dgm:dir/>
          <dgm:resizeHandles val="exact"/>
        </dgm:presLayoutVars>
      </dgm:prSet>
      <dgm:spPr/>
    </dgm:pt>
    <dgm:pt modelId="{CE554AB8-2CE3-4D61-B8E5-ACC2DE2F34D7}" type="pres">
      <dgm:prSet presAssocID="{9E3EA02B-2F29-4174-BEF3-58D4B2F6C809}" presName="composite" presStyleCnt="0"/>
      <dgm:spPr/>
    </dgm:pt>
    <dgm:pt modelId="{E40F1FF4-B649-47BA-A497-B444E7E89436}" type="pres">
      <dgm:prSet presAssocID="{9E3EA02B-2F29-4174-BEF3-58D4B2F6C809}" presName="imgShp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 l="-22000" r="-22000"/>
          </a:stretch>
        </a:blipFill>
      </dgm:spPr>
    </dgm:pt>
    <dgm:pt modelId="{857F149C-BCF3-4AAC-AC4C-1308A5530187}" type="pres">
      <dgm:prSet presAssocID="{9E3EA02B-2F29-4174-BEF3-58D4B2F6C809}" presName="txShp" presStyleLbl="node1" presStyleIdx="0" presStyleCnt="4">
        <dgm:presLayoutVars>
          <dgm:bulletEnabled val="1"/>
        </dgm:presLayoutVars>
      </dgm:prSet>
      <dgm:spPr/>
    </dgm:pt>
    <dgm:pt modelId="{7C430859-B0E2-4A27-884A-D99B30D62422}" type="pres">
      <dgm:prSet presAssocID="{7543CC65-F832-4070-8254-60FE3B970176}" presName="spacing" presStyleCnt="0"/>
      <dgm:spPr/>
    </dgm:pt>
    <dgm:pt modelId="{29432FFE-93E4-4FC8-AF02-8C02DA211260}" type="pres">
      <dgm:prSet presAssocID="{4CC53CBE-99D7-438F-91A0-6AA02FE610DB}" presName="composite" presStyleCnt="0"/>
      <dgm:spPr/>
    </dgm:pt>
    <dgm:pt modelId="{DE4C8ADE-0F4D-47FD-9603-A4F2529ACD4B}" type="pres">
      <dgm:prSet presAssocID="{4CC53CBE-99D7-438F-91A0-6AA02FE610DB}" presName="imgShp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 l="-18000" r="-18000"/>
          </a:stretch>
        </a:blipFill>
      </dgm:spPr>
    </dgm:pt>
    <dgm:pt modelId="{D23BF61F-D275-466F-A241-DC57AE920EAF}" type="pres">
      <dgm:prSet presAssocID="{4CC53CBE-99D7-438F-91A0-6AA02FE610DB}" presName="txShp" presStyleLbl="node1" presStyleIdx="1" presStyleCnt="4">
        <dgm:presLayoutVars>
          <dgm:bulletEnabled val="1"/>
        </dgm:presLayoutVars>
      </dgm:prSet>
      <dgm:spPr/>
    </dgm:pt>
    <dgm:pt modelId="{FA2ED287-A286-472E-BCBA-92A3567BBD5F}" type="pres">
      <dgm:prSet presAssocID="{13131BE7-2D73-4B74-A30E-65197D2C5A6C}" presName="spacing" presStyleCnt="0"/>
      <dgm:spPr/>
    </dgm:pt>
    <dgm:pt modelId="{57C79F86-43F9-489E-ACD4-D187DEC97107}" type="pres">
      <dgm:prSet presAssocID="{BE70BDCA-1481-4AEE-8ECF-EFE43D75E5EF}" presName="composite" presStyleCnt="0"/>
      <dgm:spPr/>
    </dgm:pt>
    <dgm:pt modelId="{6C58D18F-DEF1-4497-B8B7-57CB4A7E28DA}" type="pres">
      <dgm:prSet presAssocID="{BE70BDCA-1481-4AEE-8ECF-EFE43D75E5EF}" presName="imgShp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8E39B7DB-5084-4494-B451-65896B1AB240}" type="pres">
      <dgm:prSet presAssocID="{BE70BDCA-1481-4AEE-8ECF-EFE43D75E5EF}" presName="txShp" presStyleLbl="node1" presStyleIdx="2" presStyleCnt="4">
        <dgm:presLayoutVars>
          <dgm:bulletEnabled val="1"/>
        </dgm:presLayoutVars>
      </dgm:prSet>
      <dgm:spPr/>
    </dgm:pt>
    <dgm:pt modelId="{16D80C3C-E915-4913-9422-224C8CEEFE46}" type="pres">
      <dgm:prSet presAssocID="{88EA8DC0-1FAD-49EA-ACD0-8B201577B96D}" presName="spacing" presStyleCnt="0"/>
      <dgm:spPr/>
    </dgm:pt>
    <dgm:pt modelId="{7230C7F2-89BB-4255-932C-CB122F3D998A}" type="pres">
      <dgm:prSet presAssocID="{9B989C42-8A8D-4768-B80D-FAF217683F9E}" presName="composite" presStyleCnt="0"/>
      <dgm:spPr/>
    </dgm:pt>
    <dgm:pt modelId="{D95788BF-C568-4597-AE47-91A2412E22E2}" type="pres">
      <dgm:prSet presAssocID="{9B989C42-8A8D-4768-B80D-FAF217683F9E}" presName="imgShp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 l="-7000" r="-7000"/>
          </a:stretch>
        </a:blipFill>
      </dgm:spPr>
    </dgm:pt>
    <dgm:pt modelId="{E241B2C1-061E-40B6-83BC-A2D2C84C5F77}" type="pres">
      <dgm:prSet presAssocID="{9B989C42-8A8D-4768-B80D-FAF217683F9E}" presName="txShp" presStyleLbl="node1" presStyleIdx="3" presStyleCnt="4">
        <dgm:presLayoutVars>
          <dgm:bulletEnabled val="1"/>
        </dgm:presLayoutVars>
      </dgm:prSet>
      <dgm:spPr/>
    </dgm:pt>
  </dgm:ptLst>
  <dgm:cxnLst>
    <dgm:cxn modelId="{B45C4B0F-CDF7-4B65-B3C8-B7CEAF56EA01}" type="presOf" srcId="{1C4983D0-2B2C-4A02-863D-7147F805160C}" destId="{D23BF61F-D275-466F-A241-DC57AE920EAF}" srcOrd="0" destOrd="1" presId="urn:microsoft.com/office/officeart/2005/8/layout/vList3"/>
    <dgm:cxn modelId="{5D527312-ABFF-49CB-AEF2-CD058FB928F3}" srcId="{931F0B9A-D61B-47D9-A68B-651B8D6CAAF4}" destId="{9E3EA02B-2F29-4174-BEF3-58D4B2F6C809}" srcOrd="0" destOrd="0" parTransId="{BB4C6AF8-F463-4B86-8B7B-A36B0FF30E09}" sibTransId="{7543CC65-F832-4070-8254-60FE3B970176}"/>
    <dgm:cxn modelId="{BE444A1E-A4AE-4F07-9FD3-46676C740E21}" srcId="{9B989C42-8A8D-4768-B80D-FAF217683F9E}" destId="{F89042C6-C8C8-4253-A168-156096A93513}" srcOrd="0" destOrd="0" parTransId="{E163819F-74D9-4BC2-86C2-32D35C3536EA}" sibTransId="{41C0378D-20EC-4B73-B429-0FD25C4D7F10}"/>
    <dgm:cxn modelId="{5B9DD93D-4C21-41AA-995C-27581E6CA642}" srcId="{BE70BDCA-1481-4AEE-8ECF-EFE43D75E5EF}" destId="{220B5551-EEFC-4895-B103-F562B923F158}" srcOrd="0" destOrd="0" parTransId="{6D891604-C230-45CD-B40B-AAF7901830EE}" sibTransId="{4A9FEF91-D658-40D4-B2C6-268ABDA1FF97}"/>
    <dgm:cxn modelId="{5F0FAE69-6EEC-4D66-947E-87413FCCDAC8}" type="presOf" srcId="{220B5551-EEFC-4895-B103-F562B923F158}" destId="{8E39B7DB-5084-4494-B451-65896B1AB240}" srcOrd="0" destOrd="1" presId="urn:microsoft.com/office/officeart/2005/8/layout/vList3"/>
    <dgm:cxn modelId="{44006B71-B285-4641-B55A-E3A959F6E6D6}" type="presOf" srcId="{BE70BDCA-1481-4AEE-8ECF-EFE43D75E5EF}" destId="{8E39B7DB-5084-4494-B451-65896B1AB240}" srcOrd="0" destOrd="0" presId="urn:microsoft.com/office/officeart/2005/8/layout/vList3"/>
    <dgm:cxn modelId="{666C9A51-A279-4A51-85C7-F6ACD71477FD}" srcId="{931F0B9A-D61B-47D9-A68B-651B8D6CAAF4}" destId="{4CC53CBE-99D7-438F-91A0-6AA02FE610DB}" srcOrd="1" destOrd="0" parTransId="{CB81807A-CE28-4863-B832-DE990EE3121E}" sibTransId="{13131BE7-2D73-4B74-A30E-65197D2C5A6C}"/>
    <dgm:cxn modelId="{66011D53-353A-41B5-8DA7-0A897F123062}" srcId="{9E3EA02B-2F29-4174-BEF3-58D4B2F6C809}" destId="{605BC572-1BEB-4829-AF33-439DD7CA81CA}" srcOrd="0" destOrd="0" parTransId="{1FE89B63-E097-47A6-84C7-E5663211A14A}" sibTransId="{29A727CA-802F-437B-861F-D952C2D9DA41}"/>
    <dgm:cxn modelId="{BF43FE76-938E-42C0-8901-0EA079B75703}" type="presOf" srcId="{F89042C6-C8C8-4253-A168-156096A93513}" destId="{E241B2C1-061E-40B6-83BC-A2D2C84C5F77}" srcOrd="0" destOrd="1" presId="urn:microsoft.com/office/officeart/2005/8/layout/vList3"/>
    <dgm:cxn modelId="{62C37057-1BF2-4B1B-8031-5FEE16EF7665}" srcId="{931F0B9A-D61B-47D9-A68B-651B8D6CAAF4}" destId="{9B989C42-8A8D-4768-B80D-FAF217683F9E}" srcOrd="3" destOrd="0" parTransId="{FCC73CC5-6203-49A2-9B1B-39DBDB22E2D9}" sibTransId="{3FBEA208-EBEA-4F01-91A4-1355ADF39030}"/>
    <dgm:cxn modelId="{734DF989-3D9C-41D3-9401-E5C90393FF82}" srcId="{931F0B9A-D61B-47D9-A68B-651B8D6CAAF4}" destId="{BE70BDCA-1481-4AEE-8ECF-EFE43D75E5EF}" srcOrd="2" destOrd="0" parTransId="{846F9B4B-C135-459F-8F8B-75E8BCEC1612}" sibTransId="{88EA8DC0-1FAD-49EA-ACD0-8B201577B96D}"/>
    <dgm:cxn modelId="{C7E64B97-8F90-4EB8-9C33-8EC048AC30F7}" type="presOf" srcId="{605BC572-1BEB-4829-AF33-439DD7CA81CA}" destId="{857F149C-BCF3-4AAC-AC4C-1308A5530187}" srcOrd="0" destOrd="1" presId="urn:microsoft.com/office/officeart/2005/8/layout/vList3"/>
    <dgm:cxn modelId="{FB3FE2B1-801A-4F4A-BA39-DD033AF608F2}" type="presOf" srcId="{9E3EA02B-2F29-4174-BEF3-58D4B2F6C809}" destId="{857F149C-BCF3-4AAC-AC4C-1308A5530187}" srcOrd="0" destOrd="0" presId="urn:microsoft.com/office/officeart/2005/8/layout/vList3"/>
    <dgm:cxn modelId="{46A4FFBA-2745-41C6-BC63-8160064DB6CF}" type="presOf" srcId="{931F0B9A-D61B-47D9-A68B-651B8D6CAAF4}" destId="{D417918B-46D5-42E2-BB16-9E58BB385A74}" srcOrd="0" destOrd="0" presId="urn:microsoft.com/office/officeart/2005/8/layout/vList3"/>
    <dgm:cxn modelId="{829395D8-516E-4E70-8633-DC0B5EC009BD}" type="presOf" srcId="{9B989C42-8A8D-4768-B80D-FAF217683F9E}" destId="{E241B2C1-061E-40B6-83BC-A2D2C84C5F77}" srcOrd="0" destOrd="0" presId="urn:microsoft.com/office/officeart/2005/8/layout/vList3"/>
    <dgm:cxn modelId="{143F18E1-13B5-4FE2-9FF3-D806A490A41C}" srcId="{4CC53CBE-99D7-438F-91A0-6AA02FE610DB}" destId="{1C4983D0-2B2C-4A02-863D-7147F805160C}" srcOrd="0" destOrd="0" parTransId="{7DC67746-8BCD-4441-9B1B-4B9DE6DE38C5}" sibTransId="{B02CA346-C5E8-4128-A9EF-580690FB28BA}"/>
    <dgm:cxn modelId="{F056E5FD-A7EA-4586-A619-B3D814767C3C}" type="presOf" srcId="{4CC53CBE-99D7-438F-91A0-6AA02FE610DB}" destId="{D23BF61F-D275-466F-A241-DC57AE920EAF}" srcOrd="0" destOrd="0" presId="urn:microsoft.com/office/officeart/2005/8/layout/vList3"/>
    <dgm:cxn modelId="{E116DB87-7873-4819-90D0-42FF31FB7442}" type="presParOf" srcId="{D417918B-46D5-42E2-BB16-9E58BB385A74}" destId="{CE554AB8-2CE3-4D61-B8E5-ACC2DE2F34D7}" srcOrd="0" destOrd="0" presId="urn:microsoft.com/office/officeart/2005/8/layout/vList3"/>
    <dgm:cxn modelId="{F6B33F55-B8B8-426E-B286-765A61DCEA25}" type="presParOf" srcId="{CE554AB8-2CE3-4D61-B8E5-ACC2DE2F34D7}" destId="{E40F1FF4-B649-47BA-A497-B444E7E89436}" srcOrd="0" destOrd="0" presId="urn:microsoft.com/office/officeart/2005/8/layout/vList3"/>
    <dgm:cxn modelId="{506AD672-185B-4342-9355-C7AF1AF425F3}" type="presParOf" srcId="{CE554AB8-2CE3-4D61-B8E5-ACC2DE2F34D7}" destId="{857F149C-BCF3-4AAC-AC4C-1308A5530187}" srcOrd="1" destOrd="0" presId="urn:microsoft.com/office/officeart/2005/8/layout/vList3"/>
    <dgm:cxn modelId="{3468C513-4B3E-4A26-A16A-CE2DFE680B5F}" type="presParOf" srcId="{D417918B-46D5-42E2-BB16-9E58BB385A74}" destId="{7C430859-B0E2-4A27-884A-D99B30D62422}" srcOrd="1" destOrd="0" presId="urn:microsoft.com/office/officeart/2005/8/layout/vList3"/>
    <dgm:cxn modelId="{77140A7C-3FB3-4060-BCF9-F6BDDBF6EF6A}" type="presParOf" srcId="{D417918B-46D5-42E2-BB16-9E58BB385A74}" destId="{29432FFE-93E4-4FC8-AF02-8C02DA211260}" srcOrd="2" destOrd="0" presId="urn:microsoft.com/office/officeart/2005/8/layout/vList3"/>
    <dgm:cxn modelId="{B723BEFA-9619-4939-B025-E41F788F10D3}" type="presParOf" srcId="{29432FFE-93E4-4FC8-AF02-8C02DA211260}" destId="{DE4C8ADE-0F4D-47FD-9603-A4F2529ACD4B}" srcOrd="0" destOrd="0" presId="urn:microsoft.com/office/officeart/2005/8/layout/vList3"/>
    <dgm:cxn modelId="{622860DE-BE66-4B83-B9E3-5DE705E56015}" type="presParOf" srcId="{29432FFE-93E4-4FC8-AF02-8C02DA211260}" destId="{D23BF61F-D275-466F-A241-DC57AE920EAF}" srcOrd="1" destOrd="0" presId="urn:microsoft.com/office/officeart/2005/8/layout/vList3"/>
    <dgm:cxn modelId="{C5C6D526-214C-494D-9C77-BC95F7271A0C}" type="presParOf" srcId="{D417918B-46D5-42E2-BB16-9E58BB385A74}" destId="{FA2ED287-A286-472E-BCBA-92A3567BBD5F}" srcOrd="3" destOrd="0" presId="urn:microsoft.com/office/officeart/2005/8/layout/vList3"/>
    <dgm:cxn modelId="{AEC796DE-D3EE-4668-B831-92601F6DE231}" type="presParOf" srcId="{D417918B-46D5-42E2-BB16-9E58BB385A74}" destId="{57C79F86-43F9-489E-ACD4-D187DEC97107}" srcOrd="4" destOrd="0" presId="urn:microsoft.com/office/officeart/2005/8/layout/vList3"/>
    <dgm:cxn modelId="{69E4004D-BD7F-4830-B65C-0220A987580C}" type="presParOf" srcId="{57C79F86-43F9-489E-ACD4-D187DEC97107}" destId="{6C58D18F-DEF1-4497-B8B7-57CB4A7E28DA}" srcOrd="0" destOrd="0" presId="urn:microsoft.com/office/officeart/2005/8/layout/vList3"/>
    <dgm:cxn modelId="{933C5577-341F-4CF7-80B0-EEC71A413EC3}" type="presParOf" srcId="{57C79F86-43F9-489E-ACD4-D187DEC97107}" destId="{8E39B7DB-5084-4494-B451-65896B1AB240}" srcOrd="1" destOrd="0" presId="urn:microsoft.com/office/officeart/2005/8/layout/vList3"/>
    <dgm:cxn modelId="{A61E1BA2-C44B-4FF7-8A4B-338CDBFA5B01}" type="presParOf" srcId="{D417918B-46D5-42E2-BB16-9E58BB385A74}" destId="{16D80C3C-E915-4913-9422-224C8CEEFE46}" srcOrd="5" destOrd="0" presId="urn:microsoft.com/office/officeart/2005/8/layout/vList3"/>
    <dgm:cxn modelId="{E3157DBB-A672-4F69-A470-BF47BF5E683E}" type="presParOf" srcId="{D417918B-46D5-42E2-BB16-9E58BB385A74}" destId="{7230C7F2-89BB-4255-932C-CB122F3D998A}" srcOrd="6" destOrd="0" presId="urn:microsoft.com/office/officeart/2005/8/layout/vList3"/>
    <dgm:cxn modelId="{3D9E30A0-96A8-449E-A6E5-864B272E1388}" type="presParOf" srcId="{7230C7F2-89BB-4255-932C-CB122F3D998A}" destId="{D95788BF-C568-4597-AE47-91A2412E22E2}" srcOrd="0" destOrd="0" presId="urn:microsoft.com/office/officeart/2005/8/layout/vList3"/>
    <dgm:cxn modelId="{3F516C24-5533-4DB4-A61B-85FEA496EFED}" type="presParOf" srcId="{7230C7F2-89BB-4255-932C-CB122F3D998A}" destId="{E241B2C1-061E-40B6-83BC-A2D2C84C5F7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F149C-BCF3-4AAC-AC4C-1308A5530187}">
      <dsp:nvSpPr>
        <dsp:cNvPr id="0" name=""/>
        <dsp:cNvSpPr/>
      </dsp:nvSpPr>
      <dsp:spPr>
        <a:xfrm rot="10800000">
          <a:off x="1517167" y="1452"/>
          <a:ext cx="5016627" cy="10143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289" tIns="80010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1094.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prvi pisani spomen Zagreba</a:t>
          </a:r>
        </a:p>
      </dsp:txBody>
      <dsp:txXfrm rot="10800000">
        <a:off x="1770748" y="1452"/>
        <a:ext cx="4763046" cy="1014324"/>
      </dsp:txXfrm>
    </dsp:sp>
    <dsp:sp modelId="{E40F1FF4-B649-47BA-A497-B444E7E89436}">
      <dsp:nvSpPr>
        <dsp:cNvPr id="0" name=""/>
        <dsp:cNvSpPr/>
      </dsp:nvSpPr>
      <dsp:spPr>
        <a:xfrm>
          <a:off x="1010005" y="1452"/>
          <a:ext cx="1014324" cy="101432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2000" r="-22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BF61F-D275-466F-A241-DC57AE920EAF}">
      <dsp:nvSpPr>
        <dsp:cNvPr id="0" name=""/>
        <dsp:cNvSpPr/>
      </dsp:nvSpPr>
      <dsp:spPr>
        <a:xfrm rot="10800000">
          <a:off x="1517167" y="1318559"/>
          <a:ext cx="5016627" cy="10143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289" tIns="80010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1242.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slobodni kraljevski grad</a:t>
          </a:r>
        </a:p>
      </dsp:txBody>
      <dsp:txXfrm rot="10800000">
        <a:off x="1770748" y="1318559"/>
        <a:ext cx="4763046" cy="1014324"/>
      </dsp:txXfrm>
    </dsp:sp>
    <dsp:sp modelId="{DE4C8ADE-0F4D-47FD-9603-A4F2529ACD4B}">
      <dsp:nvSpPr>
        <dsp:cNvPr id="0" name=""/>
        <dsp:cNvSpPr/>
      </dsp:nvSpPr>
      <dsp:spPr>
        <a:xfrm>
          <a:off x="1010005" y="1318559"/>
          <a:ext cx="1014324" cy="101432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8000" r="-18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9B7DB-5084-4494-B451-65896B1AB240}">
      <dsp:nvSpPr>
        <dsp:cNvPr id="0" name=""/>
        <dsp:cNvSpPr/>
      </dsp:nvSpPr>
      <dsp:spPr>
        <a:xfrm rot="10800000">
          <a:off x="1517167" y="2635667"/>
          <a:ext cx="5016627" cy="10143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289" tIns="80010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7.9.1850.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ujedinjuju se Kaptol, Gradec i Vlaška Ves</a:t>
          </a:r>
        </a:p>
      </dsp:txBody>
      <dsp:txXfrm rot="10800000">
        <a:off x="1770748" y="2635667"/>
        <a:ext cx="4763046" cy="1014324"/>
      </dsp:txXfrm>
    </dsp:sp>
    <dsp:sp modelId="{6C58D18F-DEF1-4497-B8B7-57CB4A7E28DA}">
      <dsp:nvSpPr>
        <dsp:cNvPr id="0" name=""/>
        <dsp:cNvSpPr/>
      </dsp:nvSpPr>
      <dsp:spPr>
        <a:xfrm>
          <a:off x="1010005" y="2635667"/>
          <a:ext cx="1014324" cy="1014324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41B2C1-061E-40B6-83BC-A2D2C84C5F77}">
      <dsp:nvSpPr>
        <dsp:cNvPr id="0" name=""/>
        <dsp:cNvSpPr/>
      </dsp:nvSpPr>
      <dsp:spPr>
        <a:xfrm rot="10800000">
          <a:off x="1517167" y="3952775"/>
          <a:ext cx="5016627" cy="10143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7289" tIns="80010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25.6.1991.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600" kern="1200" dirty="0"/>
            <a:t>glavni grad Republike Hrvatske</a:t>
          </a:r>
        </a:p>
      </dsp:txBody>
      <dsp:txXfrm rot="10800000">
        <a:off x="1770748" y="3952775"/>
        <a:ext cx="4763046" cy="1014324"/>
      </dsp:txXfrm>
    </dsp:sp>
    <dsp:sp modelId="{D95788BF-C568-4597-AE47-91A2412E22E2}">
      <dsp:nvSpPr>
        <dsp:cNvPr id="0" name=""/>
        <dsp:cNvSpPr/>
      </dsp:nvSpPr>
      <dsp:spPr>
        <a:xfrm>
          <a:off x="1010005" y="3952775"/>
          <a:ext cx="1014324" cy="1014324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7000" r="-7000"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0B2B8A9-0C68-4AFF-8DB3-E0936D2B61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1DDC21D-1E36-4E72-B267-ED7556A70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4835EBD-146B-46CE-9454-949A27ED19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F4B5455A-6BCB-4FD5-A53D-5E03D5514C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17F3328E-ECB8-432C-BCAA-DB06180B63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DB09F07B-4716-486B-9F00-DEAF0C5F6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9C7DFA-E011-483A-9DF6-D3CEB8366EF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Umjesto uvodne stranice, ovdje možemo započeti s uvodom.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C7DFA-E011-483A-9DF6-D3CEB8366EF6}" type="slidenum">
              <a:rPr lang="hr-HR" altLang="sr-Latn-RS" smtClean="0"/>
              <a:pPr/>
              <a:t>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0566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sz="2600" b="1" dirty="0" err="1"/>
              <a:t>kontinenalna</a:t>
            </a:r>
            <a:r>
              <a:rPr lang="hr-HR" altLang="sr-Latn-RS" sz="2600" b="1" dirty="0"/>
              <a:t> Hrvatska</a:t>
            </a:r>
          </a:p>
          <a:p>
            <a:pPr marL="342900" indent="-342900" eaLnBrk="1" hangingPunct="1">
              <a:buFontTx/>
              <a:buChar char="-"/>
            </a:pPr>
            <a:r>
              <a:rPr lang="hr-HR" altLang="sr-Latn-RS" sz="2200" dirty="0"/>
              <a:t>južni obronci Medvednice</a:t>
            </a:r>
          </a:p>
          <a:p>
            <a:pPr marL="342900" indent="-342900" eaLnBrk="1" hangingPunct="1">
              <a:buFontTx/>
              <a:buChar char="-"/>
            </a:pPr>
            <a:r>
              <a:rPr lang="hr-HR" altLang="sr-Latn-RS" sz="2200" dirty="0"/>
              <a:t>obala rijeke Save</a:t>
            </a:r>
          </a:p>
          <a:p>
            <a:pPr eaLnBrk="1" hangingPunct="1"/>
            <a:r>
              <a:rPr lang="hr-HR" altLang="sr-Latn-RS" sz="2600" b="1" dirty="0"/>
              <a:t>prometno čvorište puteva</a:t>
            </a:r>
            <a:r>
              <a:rPr lang="hr-HR" altLang="sr-Latn-RS" sz="2600" dirty="0"/>
              <a:t> </a:t>
            </a:r>
          </a:p>
          <a:p>
            <a:pPr eaLnBrk="1" hangingPunct="1"/>
            <a:r>
              <a:rPr lang="hr-HR" altLang="sr-Latn-RS" sz="2600" dirty="0"/>
              <a:t>- između Srednje i Jugoistočne Europe te Jadranskog mora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C7DFA-E011-483A-9DF6-D3CEB8366EF6}" type="slidenum">
              <a:rPr lang="hr-HR" altLang="sr-Latn-RS" smtClean="0"/>
              <a:pPr/>
              <a:t>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6583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04F50F4E-1940-4D28-84B9-E8CB05AC1ABA}" type="datetime1">
              <a:rPr lang="hr-HR" smtClean="0"/>
              <a:t>8.3.2021.</a:t>
            </a:fld>
            <a:endParaRPr lang="hr-H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C55675C-C350-44C3-BA9F-70BC46791105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97054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43E8D7-9621-4345-A0A9-98C6F0C65A17}" type="datetime1">
              <a:rPr lang="hr-HR" smtClean="0"/>
              <a:t>8.3.2021.</a:t>
            </a:fld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3268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539C5F-DBC2-439B-889A-8C9D659F8797}" type="datetime1">
              <a:rPr lang="hr-HR" smtClean="0"/>
              <a:t>8.3.2021.</a:t>
            </a:fld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276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B13EB3-BDCF-4107-A86E-7B99744BB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3D08-56D0-465A-9DE3-0F7772354902}" type="datetime1">
              <a:rPr lang="hr-HR" smtClean="0"/>
              <a:t>8.3.2021.</a:t>
            </a:fld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666BAB-37B5-46E6-BD6B-67F450B53B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D8C89BE-22E9-46FD-AE2A-7BF91D9260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8C11D-9582-43B3-93C9-BED00220D29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871382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5E5F7-A206-4CCD-973D-5765597AC17C}" type="datetime1">
              <a:rPr lang="hr-HR" smtClean="0"/>
              <a:t>8.3.2021.</a:t>
            </a:fld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9891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FAD0B-8F22-405D-ADAF-AE7C4E6A3F46}" type="datetime1">
              <a:rPr lang="hr-HR" smtClean="0"/>
              <a:t>8.3.2021.</a:t>
            </a:fld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‹#›</a:t>
            </a:fld>
            <a:endParaRPr lang="hr-HR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533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A6AB1-99C4-4BE4-9649-90209BFE35A6}" type="datetime1">
              <a:rPr lang="hr-HR" smtClean="0"/>
              <a:t>8.3.2021.</a:t>
            </a:fld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3073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4B012-3D08-4102-991D-D01A38F035DE}" type="datetime1">
              <a:rPr lang="hr-HR" smtClean="0"/>
              <a:t>8.3.2021.</a:t>
            </a:fld>
            <a:endParaRPr lang="hr-H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9434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95D459-D191-41E8-8458-EAEE838FE566}" type="datetime1">
              <a:rPr lang="hr-HR" smtClean="0"/>
              <a:t>8.3.2021.</a:t>
            </a:fld>
            <a:endParaRPr lang="hr-H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656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4C34D7-4F04-4A9B-B518-0F94B6D7FF75}" type="datetime1">
              <a:rPr lang="hr-HR" smtClean="0"/>
              <a:t>8.3.2021.</a:t>
            </a:fld>
            <a:endParaRPr lang="hr-H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8034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A9CA96-7984-4603-BCD8-241215D483B0}" type="datetime1">
              <a:rPr lang="hr-HR" smtClean="0"/>
              <a:t>8.3.2021.</a:t>
            </a:fld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6425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EDE9D-1D42-44DF-9FD9-85EF663130F6}" type="datetime1">
              <a:rPr lang="hr-HR" smtClean="0"/>
              <a:t>8.3.2021.</a:t>
            </a:fld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9942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fld id="{33FAC8D8-3BCF-4DC4-9098-9A0203F216E4}" type="datetime1">
              <a:rPr lang="hr-HR" smtClean="0"/>
              <a:t>8.3.2021.</a:t>
            </a:fld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C55675C-C350-44C3-BA9F-70BC46791105}" type="slidenum">
              <a:rPr lang="hr-HR" altLang="en-US" smtClean="0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5960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r.wikipedia.org/wiki/Zagreb" TargetMode="External"/><Relationship Id="rId2" Type="http://schemas.openxmlformats.org/officeDocument/2006/relationships/hyperlink" Target="http://www.zagreb.h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Zagreb noću PHOTO © Sanja Timarac #ZagrebFacts #Zagreb #ZG #Agram  #ZagrebNocu #ZagrebByNight #october #listopad #jesen #fall #aut… | Zagreb,  Zagreb croatia, Croatia">
            <a:extLst>
              <a:ext uri="{FF2B5EF4-FFF2-40B4-BE49-F238E27FC236}">
                <a16:creationId xmlns:a16="http://schemas.microsoft.com/office/drawing/2014/main" id="{AFD0BCB3-1069-43C4-BEC9-791AC2D09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r="-1755"/>
          <a:stretch/>
        </p:blipFill>
        <p:spPr bwMode="auto">
          <a:xfrm>
            <a:off x="-285717" y="-5434"/>
            <a:ext cx="9610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4">
            <a:extLst>
              <a:ext uri="{FF2B5EF4-FFF2-40B4-BE49-F238E27FC236}">
                <a16:creationId xmlns:a16="http://schemas.microsoft.com/office/drawing/2014/main" id="{5733606B-0381-4596-92AD-ADD5F9340E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25036" y="332656"/>
            <a:ext cx="5022320" cy="1364704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/>
              <a:t>Grad Zagreb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4A19E541-F01C-42E7-B347-FB8973AA34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0" y="1756298"/>
            <a:ext cx="4104456" cy="169164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>
                <a:solidFill>
                  <a:schemeClr val="tx1"/>
                </a:solidFill>
              </a:rPr>
              <a:t>Ivana Zlatar</a:t>
            </a:r>
          </a:p>
          <a:p>
            <a:pPr eaLnBrk="1" hangingPunct="1"/>
            <a:r>
              <a:rPr lang="hr-HR" altLang="sr-Latn-RS" dirty="0">
                <a:solidFill>
                  <a:schemeClr val="tx1"/>
                </a:solidFill>
              </a:rPr>
              <a:t>Gimnazija Lucijana Vranjanina</a:t>
            </a:r>
          </a:p>
          <a:p>
            <a:pPr eaLnBrk="1" hangingPunct="1"/>
            <a:r>
              <a:rPr lang="hr-HR" altLang="sr-Latn-RS" dirty="0">
                <a:solidFill>
                  <a:schemeClr val="tx1"/>
                </a:solidFill>
              </a:rPr>
              <a:t>Zagreb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uiExpand="1"/>
      <p:bldP spid="307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>
            <a:extLst>
              <a:ext uri="{FF2B5EF4-FFF2-40B4-BE49-F238E27FC236}">
                <a16:creationId xmlns:a16="http://schemas.microsoft.com/office/drawing/2014/main" id="{4A6DD705-B0FE-46CE-9C58-B0939D03A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269480" cy="1325562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000" dirty="0"/>
              <a:t>Literatura:</a:t>
            </a:r>
          </a:p>
        </p:txBody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69D3F12C-B749-47B1-AC75-26CB0F5390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230505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hr-HR" altLang="sr-Latn-RS" sz="2000" dirty="0"/>
              <a:t>Službene stranice grada Zagreba - </a:t>
            </a:r>
            <a:r>
              <a:rPr lang="hr-HR" altLang="sr-Latn-RS" sz="2000" dirty="0">
                <a:hlinkClick r:id="rId2"/>
              </a:rPr>
              <a:t>http://www.zagreb.hr/</a:t>
            </a:r>
            <a:r>
              <a:rPr lang="hr-HR" altLang="sr-Latn-RS" sz="2000" dirty="0"/>
              <a:t> - dostupno 20.2.2020.</a:t>
            </a:r>
          </a:p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hr-HR" altLang="sr-Latn-RS" sz="2000" dirty="0"/>
              <a:t>Zagreb - </a:t>
            </a:r>
            <a:r>
              <a:rPr lang="hr-HR" altLang="sr-Latn-RS" sz="2000" dirty="0">
                <a:hlinkClick r:id="rId3"/>
              </a:rPr>
              <a:t>http://hr.wikipedia.org/wiki/Zagreb</a:t>
            </a:r>
            <a:r>
              <a:rPr lang="hr-HR" altLang="sr-Latn-RS" sz="2000" dirty="0"/>
              <a:t>  dostupno 20.2.2020.</a:t>
            </a: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B5BCF3B5-F151-45DD-A8D4-B51A9A42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4125AFF1-CBAB-4447-B512-F07F5628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10</a:t>
            </a:fld>
            <a:endParaRPr lang="hr-H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6">
            <a:extLst>
              <a:ext uri="{FF2B5EF4-FFF2-40B4-BE49-F238E27FC236}">
                <a16:creationId xmlns:a16="http://schemas.microsoft.com/office/drawing/2014/main" id="{496F6422-354F-40B6-A5D6-AA512C314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088" y="1052513"/>
            <a:ext cx="7543800" cy="1295400"/>
          </a:xfrm>
        </p:spPr>
        <p:txBody>
          <a:bodyPr/>
          <a:lstStyle/>
          <a:p>
            <a:pPr algn="ctr" eaLnBrk="1" hangingPunct="1"/>
            <a:r>
              <a:rPr lang="hr-HR" altLang="sr-Latn-RS"/>
              <a:t>Hvala na pažnji!</a:t>
            </a:r>
          </a:p>
        </p:txBody>
      </p:sp>
      <p:pic>
        <p:nvPicPr>
          <p:cNvPr id="13318" name="Picture 7" descr="MC900286930[1]">
            <a:extLst>
              <a:ext uri="{FF2B5EF4-FFF2-40B4-BE49-F238E27FC236}">
                <a16:creationId xmlns:a16="http://schemas.microsoft.com/office/drawing/2014/main" id="{08BD5D8A-3E6D-4DDD-B7A0-73567DDA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49500"/>
            <a:ext cx="248443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0C1C0611-89C1-457D-AA25-BCBE32BC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228BCE1-CAE5-46B8-880C-A37B7044B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11</a:t>
            </a:fld>
            <a:endParaRPr lang="hr-H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" name="Rectangle 255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ADFED076-1B9E-4580-9E21-35075BD48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4564674"/>
            <a:ext cx="3008115" cy="161546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r-HR" altLang="sr-Latn-RS" sz="3000" dirty="0"/>
              <a:t>Zagreb</a:t>
            </a:r>
          </a:p>
        </p:txBody>
      </p:sp>
      <p:pic>
        <p:nvPicPr>
          <p:cNvPr id="1030" name="Picture 6" descr="Zagreb obilježava dan grada i blagdan Majke Božje od Kamenitih vrata: Misa  pred katedralom, koncert kod fontana | Dnevno.hr">
            <a:extLst>
              <a:ext uri="{FF2B5EF4-FFF2-40B4-BE49-F238E27FC236}">
                <a16:creationId xmlns:a16="http://schemas.microsoft.com/office/drawing/2014/main" id="{E9A6FBE0-DA30-4FEE-94F2-F814C83EF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2" b="6383"/>
          <a:stretch/>
        </p:blipFill>
        <p:spPr bwMode="auto">
          <a:xfrm>
            <a:off x="20" y="1"/>
            <a:ext cx="8469610" cy="42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">
            <a:extLst>
              <a:ext uri="{FF2B5EF4-FFF2-40B4-BE49-F238E27FC236}">
                <a16:creationId xmlns:a16="http://schemas.microsoft.com/office/drawing/2014/main" id="{7C6FE9E7-C0A8-4BF3-8F24-B75F409ED3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6480" y="4293097"/>
            <a:ext cx="4349928" cy="237626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r-HR" altLang="sr-Latn-RS" sz="2000" b="1" dirty="0"/>
              <a:t>glavni grad Republike Hrvatske</a:t>
            </a:r>
          </a:p>
          <a:p>
            <a:pPr eaLnBrk="1" hangingPunct="1"/>
            <a:r>
              <a:rPr lang="hr-HR" altLang="sr-Latn-RS" sz="2000" dirty="0"/>
              <a:t>površina – 641 km</a:t>
            </a:r>
            <a:r>
              <a:rPr lang="hr-HR" altLang="sr-Latn-RS" sz="2000" baseline="30000" dirty="0"/>
              <a:t>2</a:t>
            </a:r>
          </a:p>
          <a:p>
            <a:pPr eaLnBrk="1" hangingPunct="1"/>
            <a:r>
              <a:rPr lang="hr-HR" altLang="sr-Latn-RS" sz="2000" dirty="0"/>
              <a:t>stanovništvo – 779 145</a:t>
            </a: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FBDF2E1D-C403-420E-AB08-D74081E5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DBB0EFE-DA3F-4DF0-9989-EF070B9F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2</a:t>
            </a:fld>
            <a:endParaRPr lang="hr-H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5B6D324E-2D03-4162-AF1E-D5E32234E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2D85FB20-A895-4913-AE6A-4FD7F3C342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8185" y="640080"/>
            <a:ext cx="1872208" cy="14207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sr-Latn-RS" sz="3000" dirty="0" err="1"/>
              <a:t>Položaj</a:t>
            </a:r>
            <a:r>
              <a:rPr lang="en-US" altLang="sr-Latn-RS" sz="3000" dirty="0"/>
              <a:t> </a:t>
            </a:r>
            <a:r>
              <a:rPr lang="en-US" altLang="sr-Latn-RS" sz="3000" dirty="0" err="1"/>
              <a:t>Zagreba</a:t>
            </a:r>
            <a:endParaRPr lang="en-US" altLang="sr-Latn-RS" sz="3000" dirty="0"/>
          </a:p>
        </p:txBody>
      </p:sp>
      <p:pic>
        <p:nvPicPr>
          <p:cNvPr id="7" name="Slika 6" descr="Slika na kojoj se prikazuje karta&#10;&#10;Opis je automatski generiran">
            <a:extLst>
              <a:ext uri="{FF2B5EF4-FFF2-40B4-BE49-F238E27FC236}">
                <a16:creationId xmlns:a16="http://schemas.microsoft.com/office/drawing/2014/main" id="{EA8D6B78-4093-4B2E-97CE-549A9BC18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r="30336" b="-2"/>
          <a:stretch/>
        </p:blipFill>
        <p:spPr>
          <a:xfrm>
            <a:off x="475498" y="640080"/>
            <a:ext cx="5464654" cy="5877871"/>
          </a:xfrm>
          <a:prstGeom prst="rect">
            <a:avLst/>
          </a:prstGeom>
        </p:spPr>
      </p:pic>
      <p:sp>
        <p:nvSpPr>
          <p:cNvPr id="10" name="Rezervirano mjesto podnožja 9">
            <a:extLst>
              <a:ext uri="{FF2B5EF4-FFF2-40B4-BE49-F238E27FC236}">
                <a16:creationId xmlns:a16="http://schemas.microsoft.com/office/drawing/2014/main" id="{ACCEC3B1-C018-485B-B315-BF407BEE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11" name="Rezervirano mjesto broja slajda 10">
            <a:extLst>
              <a:ext uri="{FF2B5EF4-FFF2-40B4-BE49-F238E27FC236}">
                <a16:creationId xmlns:a16="http://schemas.microsoft.com/office/drawing/2014/main" id="{594D6BDB-A77E-4533-A586-65093B1F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C11D-9582-43B3-93C9-BED00220D299}" type="slidenum">
              <a:rPr lang="hr-HR" altLang="en-US" smtClean="0"/>
              <a:pPr/>
              <a:t>3</a:t>
            </a:fld>
            <a:endParaRPr lang="hr-H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6C04F4-F7EE-4CE6-A4E7-9C7115DE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4732"/>
            <a:ext cx="7543800" cy="930498"/>
          </a:xfrm>
        </p:spPr>
        <p:txBody>
          <a:bodyPr>
            <a:normAutofit/>
          </a:bodyPr>
          <a:lstStyle/>
          <a:p>
            <a:r>
              <a:rPr lang="hr-HR" sz="3000" dirty="0"/>
              <a:t>Kratka povijest Zagreba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708CA17D-7252-4E48-B57A-A8BB6B26BB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47078183"/>
              </p:ext>
            </p:extLst>
          </p:nvPr>
        </p:nvGraphicFramePr>
        <p:xfrm>
          <a:off x="539552" y="1628800"/>
          <a:ext cx="75438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E1CA417-972D-4D0B-9DC6-AC262A62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EC3C05E-28F4-4091-8D66-3CA64942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C11D-9582-43B3-93C9-BED00220D299}" type="slidenum">
              <a:rPr lang="hr-HR" altLang="en-US" smtClean="0"/>
              <a:pPr/>
              <a:t>4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65938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0F1FF4-B649-47BA-A497-B444E7E89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40F1FF4-B649-47BA-A497-B444E7E89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7F149C-BCF3-4AAC-AC4C-1308A5530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857F149C-BCF3-4AAC-AC4C-1308A5530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4C8ADE-0F4D-47FD-9603-A4F2529AC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DE4C8ADE-0F4D-47FD-9603-A4F2529AC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3BF61F-D275-466F-A241-DC57AE92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D23BF61F-D275-466F-A241-DC57AE92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58D18F-DEF1-4497-B8B7-57CB4A7E2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6C58D18F-DEF1-4497-B8B7-57CB4A7E2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39B7DB-5084-4494-B451-65896B1AB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8E39B7DB-5084-4494-B451-65896B1AB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5788BF-C568-4597-AE47-91A2412E2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D95788BF-C568-4597-AE47-91A2412E2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41B2C1-061E-40B6-83BC-A2D2C84C5F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E241B2C1-061E-40B6-83BC-A2D2C84C5F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>
            <a:extLst>
              <a:ext uri="{FF2B5EF4-FFF2-40B4-BE49-F238E27FC236}">
                <a16:creationId xmlns:a16="http://schemas.microsoft.com/office/drawing/2014/main" id="{F80DBC19-5C42-4569-81FA-6D6607D03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060575"/>
            <a:ext cx="8229600" cy="1143000"/>
          </a:xfrm>
        </p:spPr>
        <p:txBody>
          <a:bodyPr/>
          <a:lstStyle/>
          <a:p>
            <a:pPr eaLnBrk="1" hangingPunct="1"/>
            <a:r>
              <a:rPr lang="hr-HR" altLang="sr-Latn-RS" dirty="0"/>
              <a:t>Neke znamenitosti Zagreba</a:t>
            </a: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949170A4-8E60-45E4-87D4-106916BD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A2FF6829-D2B8-457D-8E89-0592B5D1E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5</a:t>
            </a:fld>
            <a:endParaRPr lang="hr-H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" name="Rectangle 275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1" name="Rectangle 14">
            <a:extLst>
              <a:ext uri="{FF2B5EF4-FFF2-40B4-BE49-F238E27FC236}">
                <a16:creationId xmlns:a16="http://schemas.microsoft.com/office/drawing/2014/main" id="{12C93EBB-460B-407C-AC68-A3917AA2C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4564674"/>
            <a:ext cx="3008115" cy="161546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r-HR" altLang="sr-Latn-RS" sz="3000" dirty="0"/>
              <a:t>Trg sv. Marka</a:t>
            </a:r>
          </a:p>
        </p:txBody>
      </p:sp>
      <p:pic>
        <p:nvPicPr>
          <p:cNvPr id="2050" name="Picture 2" descr="The Perfect One Day in Zagreb Itinerary - Our Escape Clause">
            <a:extLst>
              <a:ext uri="{FF2B5EF4-FFF2-40B4-BE49-F238E27FC236}">
                <a16:creationId xmlns:a16="http://schemas.microsoft.com/office/drawing/2014/main" id="{A3A97161-720F-40BA-9935-C388ECAEE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2" b="833"/>
          <a:stretch/>
        </p:blipFill>
        <p:spPr bwMode="auto">
          <a:xfrm>
            <a:off x="20" y="1"/>
            <a:ext cx="8469610" cy="42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Rectangle 15">
            <a:extLst>
              <a:ext uri="{FF2B5EF4-FFF2-40B4-BE49-F238E27FC236}">
                <a16:creationId xmlns:a16="http://schemas.microsoft.com/office/drawing/2014/main" id="{555E6862-A9D2-4061-903B-E3F75A42D4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6480" y="4293097"/>
            <a:ext cx="4249403" cy="244827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r-HR" altLang="sr-Latn-RS" sz="2000" dirty="0"/>
              <a:t>glavni trg Gornjeg grada</a:t>
            </a:r>
          </a:p>
          <a:p>
            <a:pPr eaLnBrk="1" hangingPunct="1"/>
            <a:r>
              <a:rPr lang="hr-HR" altLang="sr-Latn-RS" sz="2000" b="1" dirty="0"/>
              <a:t>političko sjedište Hrvatske</a:t>
            </a:r>
          </a:p>
          <a:p>
            <a:pPr eaLnBrk="1" hangingPunct="1"/>
            <a:r>
              <a:rPr lang="hr-HR" altLang="sr-Latn-RS" sz="2000" dirty="0"/>
              <a:t>zgrade Hrvatskog sabora, Vlade i Gradske skupštine</a:t>
            </a:r>
          </a:p>
          <a:p>
            <a:pPr eaLnBrk="1" hangingPunct="1"/>
            <a:r>
              <a:rPr lang="hr-HR" altLang="sr-Latn-RS" sz="2000" b="1" dirty="0"/>
              <a:t>crkva sv. Marka</a:t>
            </a: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04B0F2D8-D71A-46B0-B07E-2D0DEF5CB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5098CBE-0A8A-4DC9-8807-9CEAE024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6</a:t>
            </a:fld>
            <a:endParaRPr lang="hr-H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69D21BBD-45A1-400F-8465-FD876A560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5348" y="539087"/>
            <a:ext cx="3400535" cy="1584895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000" dirty="0"/>
              <a:t>Zagrebačka katedrala</a:t>
            </a:r>
          </a:p>
        </p:txBody>
      </p:sp>
      <p:pic>
        <p:nvPicPr>
          <p:cNvPr id="24580" name="Picture 4" descr="katedrala2">
            <a:extLst>
              <a:ext uri="{FF2B5EF4-FFF2-40B4-BE49-F238E27FC236}">
                <a16:creationId xmlns:a16="http://schemas.microsoft.com/office/drawing/2014/main" id="{CF767AA0-7892-4B87-A475-8CAEFA2C9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r="13006"/>
          <a:stretch/>
        </p:blipFill>
        <p:spPr bwMode="auto">
          <a:xfrm>
            <a:off x="20" y="10"/>
            <a:ext cx="457109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D1349FE8-F776-46F4-B766-CDB6EFA218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15347" y="2438399"/>
            <a:ext cx="3429001" cy="271879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000" dirty="0"/>
              <a:t>Kaptol </a:t>
            </a:r>
          </a:p>
          <a:p>
            <a:pPr eaLnBrk="1" hangingPunct="1"/>
            <a:r>
              <a:rPr lang="hr-HR" altLang="sr-Latn-RS" sz="2000" b="1" dirty="0"/>
              <a:t>središte crkvenih institucija</a:t>
            </a:r>
          </a:p>
          <a:p>
            <a:pPr eaLnBrk="1" hangingPunct="1"/>
            <a:r>
              <a:rPr lang="hr-HR" altLang="sr-Latn-RS" sz="2000" dirty="0"/>
              <a:t>smatra se najvišom građevinom u Hrvatskoj</a:t>
            </a:r>
          </a:p>
          <a:p>
            <a:pPr eaLnBrk="1" hangingPunct="1"/>
            <a:r>
              <a:rPr lang="hr-HR" altLang="sr-Latn-RS" sz="2000" dirty="0" err="1"/>
              <a:t>neogotički</a:t>
            </a:r>
            <a:r>
              <a:rPr lang="hr-HR" altLang="sr-Latn-RS" sz="2000" dirty="0"/>
              <a:t> izgled</a:t>
            </a: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B14D1220-7DF8-4AED-B747-A5B501B61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4098FF84-AFBB-4B35-87B0-3870A4A3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7</a:t>
            </a:fld>
            <a:endParaRPr lang="hr-H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F9E68620-FBE0-4A46-89B9-32883346F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7" y="4564674"/>
            <a:ext cx="3239190" cy="161546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r-HR" altLang="sr-Latn-RS" sz="3000" dirty="0"/>
              <a:t>Trg bana Jelačića</a:t>
            </a:r>
          </a:p>
        </p:txBody>
      </p:sp>
      <p:pic>
        <p:nvPicPr>
          <p:cNvPr id="25604" name="Picture 4" descr="Trg_bana1">
            <a:extLst>
              <a:ext uri="{FF2B5EF4-FFF2-40B4-BE49-F238E27FC236}">
                <a16:creationId xmlns:a16="http://schemas.microsoft.com/office/drawing/2014/main" id="{997CD267-CAFD-4490-BDC2-DEF92EDC63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8" b="9263"/>
          <a:stretch/>
        </p:blipFill>
        <p:spPr bwMode="auto">
          <a:xfrm>
            <a:off x="20" y="1"/>
            <a:ext cx="8469610" cy="421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8098536-7DAC-4C6D-BACE-7187502079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6480" y="4365104"/>
            <a:ext cx="4249403" cy="237626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hr-HR" altLang="sr-Latn-RS" sz="2000" b="1" dirty="0"/>
              <a:t>glavni i najveći trg Zagreba</a:t>
            </a:r>
          </a:p>
          <a:p>
            <a:pPr eaLnBrk="1" hangingPunct="1"/>
            <a:r>
              <a:rPr lang="hr-HR" altLang="sr-Latn-RS" sz="2000" dirty="0"/>
              <a:t>izgrađen u 19. i prvoj polovici 20. stoljeća</a:t>
            </a:r>
          </a:p>
          <a:p>
            <a:pPr eaLnBrk="1" hangingPunct="1"/>
            <a:r>
              <a:rPr lang="hr-HR" altLang="sr-Latn-RS" sz="2000" dirty="0"/>
              <a:t>spomenik banu Josipu Jelačiću</a:t>
            </a: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1B50D1DC-BFE2-4B48-952D-3BE683F4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35A22F44-45E2-4E00-9C6A-68BD73B3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8</a:t>
            </a:fld>
            <a:endParaRPr lang="hr-H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6B9B41-2EFF-48FE-91BC-96D3AF95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2656"/>
            <a:ext cx="7269480" cy="1008112"/>
          </a:xfrm>
        </p:spPr>
        <p:txBody>
          <a:bodyPr>
            <a:normAutofit/>
          </a:bodyPr>
          <a:lstStyle/>
          <a:p>
            <a:r>
              <a:rPr lang="hr-HR" sz="3000" dirty="0"/>
              <a:t>Umjesto zaključka (Neke zanimljivosti)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4E693F-99D0-4861-BF1A-03B855775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84784"/>
            <a:ext cx="7413496" cy="4392488"/>
          </a:xfrm>
        </p:spPr>
        <p:txBody>
          <a:bodyPr>
            <a:normAutofit/>
          </a:bodyPr>
          <a:lstStyle/>
          <a:p>
            <a:r>
              <a:rPr lang="hr-HR" sz="2000" b="0" i="0" dirty="0">
                <a:solidFill>
                  <a:srgbClr val="1B1E18"/>
                </a:solidFill>
                <a:effectLst/>
              </a:rPr>
              <a:t>kip bana Josipa Jelačića - postavljen je 1866. godine tako da gleda prema sjeveru (kasnije je okrenut prema jugu)</a:t>
            </a:r>
          </a:p>
          <a:p>
            <a:pPr algn="l" fontAlgn="base"/>
            <a:r>
              <a:rPr lang="hr-HR" sz="2000" b="0" i="0" dirty="0">
                <a:solidFill>
                  <a:srgbClr val="1B1E18"/>
                </a:solidFill>
                <a:effectLst/>
              </a:rPr>
              <a:t>Jelačićev konj se zove Emir</a:t>
            </a:r>
          </a:p>
          <a:p>
            <a:pPr algn="l" fontAlgn="base"/>
            <a:r>
              <a:rPr lang="hr-HR" sz="2000" b="0" i="0" dirty="0" err="1">
                <a:solidFill>
                  <a:srgbClr val="1B1E18"/>
                </a:solidFill>
                <a:effectLst/>
              </a:rPr>
              <a:t>Blaumontag</a:t>
            </a:r>
            <a:r>
              <a:rPr lang="hr-HR" sz="2000" b="0" i="0" dirty="0">
                <a:solidFill>
                  <a:srgbClr val="1B1E18"/>
                </a:solidFill>
                <a:effectLst/>
              </a:rPr>
              <a:t> ili „plavi ponedjeljak“ stara je tradicija koja se odnosi na ponedjeljke kojima se nije radilo zbog prevelikog konzumiranja alkohola prethodnog dana ili vikenda </a:t>
            </a:r>
          </a:p>
          <a:p>
            <a:pPr algn="l" fontAlgn="base"/>
            <a:r>
              <a:rPr lang="hr-HR" sz="2000" dirty="0">
                <a:solidFill>
                  <a:srgbClr val="1B1E18"/>
                </a:solidFill>
              </a:rPr>
              <a:t>nagradu </a:t>
            </a:r>
            <a:r>
              <a:rPr lang="hr-HR" sz="2000" b="0" i="0" dirty="0">
                <a:solidFill>
                  <a:srgbClr val="1B1E18"/>
                </a:solidFill>
                <a:effectLst/>
              </a:rPr>
              <a:t>Oscar osvojio je naš Dušan </a:t>
            </a:r>
            <a:r>
              <a:rPr lang="hr-HR" sz="2000" b="0" i="0" dirty="0" err="1">
                <a:solidFill>
                  <a:srgbClr val="1B1E18"/>
                </a:solidFill>
                <a:effectLst/>
              </a:rPr>
              <a:t>Vukotić</a:t>
            </a:r>
            <a:r>
              <a:rPr lang="hr-HR" sz="2000" b="0" i="0" dirty="0">
                <a:solidFill>
                  <a:srgbClr val="1B1E18"/>
                </a:solidFill>
                <a:effectLst/>
              </a:rPr>
              <a:t> za svoj animirani film </a:t>
            </a:r>
            <a:r>
              <a:rPr lang="hr-HR" sz="2000" b="0" i="1" dirty="0">
                <a:solidFill>
                  <a:srgbClr val="1B1E18"/>
                </a:solidFill>
                <a:effectLst/>
              </a:rPr>
              <a:t>Surogat </a:t>
            </a:r>
            <a:r>
              <a:rPr lang="hr-HR" sz="2000" b="0" dirty="0">
                <a:solidFill>
                  <a:srgbClr val="1B1E18"/>
                </a:solidFill>
                <a:effectLst/>
              </a:rPr>
              <a:t>(</a:t>
            </a:r>
            <a:r>
              <a:rPr lang="hr-HR" sz="2000" b="0" i="0" dirty="0">
                <a:solidFill>
                  <a:srgbClr val="1B1E18"/>
                </a:solidFill>
                <a:effectLst/>
              </a:rPr>
              <a:t>prvi Oscar ikada dodijeljen redatelju animiranih filmova koji nije Amerikanac)</a:t>
            </a:r>
            <a:endParaRPr lang="hr-HR" sz="2000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917D694-F991-4D73-A22F-819DC206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altLang="en-US"/>
              <a:t>Grad Zagrab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A4246DC-D402-4FDB-9CD6-9704E93C0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675C-C350-44C3-BA9F-70BC46791105}" type="slidenum">
              <a:rPr lang="hr-HR" altLang="en-US" smtClean="0"/>
              <a:pPr/>
              <a:t>9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9693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ogled">
  <a:themeElements>
    <a:clrScheme name="Pogle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gle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gle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TM03457515[[fn=Pogled]]</Template>
  <TotalTime>650</TotalTime>
  <Words>300</Words>
  <Application>Microsoft Office PowerPoint</Application>
  <PresentationFormat>On-screen Show (4:3)</PresentationFormat>
  <Paragraphs>70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Schoolbook</vt:lpstr>
      <vt:lpstr>Wingdings 2</vt:lpstr>
      <vt:lpstr>Pogled</vt:lpstr>
      <vt:lpstr>Grad Zagreb</vt:lpstr>
      <vt:lpstr>Zagreb</vt:lpstr>
      <vt:lpstr>Položaj Zagreba</vt:lpstr>
      <vt:lpstr>Kratka povijest Zagreba</vt:lpstr>
      <vt:lpstr>Neke znamenitosti Zagreba</vt:lpstr>
      <vt:lpstr>Trg sv. Marka</vt:lpstr>
      <vt:lpstr>Zagrebačka katedrala</vt:lpstr>
      <vt:lpstr>Trg bana Jelačića</vt:lpstr>
      <vt:lpstr>Umjesto zaključka (Neke zanimljivosti)</vt:lpstr>
      <vt:lpstr>Literatura: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Zagrebačka XV. Gimnazija (MIOC)</dc:title>
  <dc:creator>Ivana</dc:creator>
  <cp:lastModifiedBy>Ivana Zlatar</cp:lastModifiedBy>
  <cp:revision>35</cp:revision>
  <dcterms:created xsi:type="dcterms:W3CDTF">2012-05-11T11:18:30Z</dcterms:created>
  <dcterms:modified xsi:type="dcterms:W3CDTF">2021-03-08T16:50:54Z</dcterms:modified>
</cp:coreProperties>
</file>